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mk-M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EEE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 varScale="1">
        <p:scale>
          <a:sx n="84" d="100"/>
          <a:sy n="84" d="100"/>
        </p:scale>
        <p:origin x="97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797C21-9398-42A4-BEC6-1D5B60DC313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D07A4A2-AEA6-439A-8DD0-F28DFED176D6}">
      <dgm:prSet phldrT="[Text]"/>
      <dgm:spPr/>
      <dgm:t>
        <a:bodyPr/>
        <a:lstStyle/>
        <a:p>
          <a:r>
            <a:rPr lang="en-US" dirty="0" smtClean="0"/>
            <a:t>Several small independent sources of funding </a:t>
          </a:r>
          <a:endParaRPr lang="en-US" dirty="0"/>
        </a:p>
      </dgm:t>
    </dgm:pt>
    <dgm:pt modelId="{AED6BDF9-23DF-4008-B953-F008EA5CC90C}" type="parTrans" cxnId="{6E763B0C-02F4-485A-96C7-296F853177F7}">
      <dgm:prSet/>
      <dgm:spPr/>
      <dgm:t>
        <a:bodyPr/>
        <a:lstStyle/>
        <a:p>
          <a:endParaRPr lang="en-US"/>
        </a:p>
      </dgm:t>
    </dgm:pt>
    <dgm:pt modelId="{CEA1FE8C-2A8E-4555-85FF-434D1F53C416}" type="sibTrans" cxnId="{6E763B0C-02F4-485A-96C7-296F853177F7}">
      <dgm:prSet/>
      <dgm:spPr/>
      <dgm:t>
        <a:bodyPr/>
        <a:lstStyle/>
        <a:p>
          <a:endParaRPr lang="en-US"/>
        </a:p>
      </dgm:t>
    </dgm:pt>
    <dgm:pt modelId="{5ED01382-2549-4FFA-B461-997E1EDF73A8}">
      <dgm:prSet phldrT="[Text]"/>
      <dgm:spPr/>
      <dgm:t>
        <a:bodyPr/>
        <a:lstStyle/>
        <a:p>
          <a:r>
            <a:rPr lang="en-GB" dirty="0" smtClean="0"/>
            <a:t>Monitoring Matrix </a:t>
          </a:r>
          <a:r>
            <a:rPr lang="en-GB" dirty="0" smtClean="0"/>
            <a:t>(MM) activities </a:t>
          </a:r>
          <a:r>
            <a:rPr lang="en-GB" dirty="0" smtClean="0"/>
            <a:t>designed to continue beyond 2017</a:t>
          </a:r>
          <a:endParaRPr lang="en-US" dirty="0"/>
        </a:p>
      </dgm:t>
    </dgm:pt>
    <dgm:pt modelId="{09DE2295-6425-4CF7-884E-DC80F4D0AF71}" type="parTrans" cxnId="{CE9DE257-FB01-4C7F-B438-420D68A7ADA2}">
      <dgm:prSet/>
      <dgm:spPr/>
      <dgm:t>
        <a:bodyPr/>
        <a:lstStyle/>
        <a:p>
          <a:endParaRPr lang="en-US"/>
        </a:p>
      </dgm:t>
    </dgm:pt>
    <dgm:pt modelId="{40F0E994-EE30-425B-A8B4-759F967631ED}" type="sibTrans" cxnId="{CE9DE257-FB01-4C7F-B438-420D68A7ADA2}">
      <dgm:prSet/>
      <dgm:spPr/>
      <dgm:t>
        <a:bodyPr/>
        <a:lstStyle/>
        <a:p>
          <a:endParaRPr lang="en-US"/>
        </a:p>
      </dgm:t>
    </dgm:pt>
    <dgm:pt modelId="{7DCB5750-1D5E-4692-B63A-6C46027D5047}">
      <dgm:prSet phldrT="[Text]" custT="1"/>
      <dgm:spPr/>
      <dgm:t>
        <a:bodyPr/>
        <a:lstStyle/>
        <a:p>
          <a:r>
            <a:rPr lang="en-GB" sz="1800" b="1" dirty="0" smtClean="0"/>
            <a:t>Institutional Sustainability</a:t>
          </a:r>
          <a:endParaRPr lang="en-US" sz="1800" b="1" dirty="0"/>
        </a:p>
      </dgm:t>
    </dgm:pt>
    <dgm:pt modelId="{5009E656-C4A9-40B2-8130-29488B1A42E8}" type="parTrans" cxnId="{E0E5B41C-9D35-4314-B8C1-5476125048E9}">
      <dgm:prSet/>
      <dgm:spPr/>
      <dgm:t>
        <a:bodyPr/>
        <a:lstStyle/>
        <a:p>
          <a:endParaRPr lang="en-US"/>
        </a:p>
      </dgm:t>
    </dgm:pt>
    <dgm:pt modelId="{D01EF169-59A9-46F6-9F70-A51D48455945}" type="sibTrans" cxnId="{E0E5B41C-9D35-4314-B8C1-5476125048E9}">
      <dgm:prSet/>
      <dgm:spPr/>
      <dgm:t>
        <a:bodyPr/>
        <a:lstStyle/>
        <a:p>
          <a:endParaRPr lang="en-US"/>
        </a:p>
      </dgm:t>
    </dgm:pt>
    <dgm:pt modelId="{DFFA6A43-5CA7-4EA1-9A6A-615E94C384DA}">
      <dgm:prSet phldrT="[Text]"/>
      <dgm:spPr/>
      <dgm:t>
        <a:bodyPr/>
        <a:lstStyle/>
        <a:p>
          <a:r>
            <a:rPr lang="en-US" dirty="0" smtClean="0"/>
            <a:t>Highly developed network structure</a:t>
          </a:r>
          <a:endParaRPr lang="en-US" dirty="0"/>
        </a:p>
      </dgm:t>
    </dgm:pt>
    <dgm:pt modelId="{2D9F6A7F-1645-4E22-B8BB-D08825FA6DB4}" type="parTrans" cxnId="{711F3704-F3D1-44AE-9FB9-42CF5AF9552E}">
      <dgm:prSet/>
      <dgm:spPr/>
      <dgm:t>
        <a:bodyPr/>
        <a:lstStyle/>
        <a:p>
          <a:endParaRPr lang="en-US"/>
        </a:p>
      </dgm:t>
    </dgm:pt>
    <dgm:pt modelId="{8083A912-66AE-4284-8556-F1230D61906F}" type="sibTrans" cxnId="{711F3704-F3D1-44AE-9FB9-42CF5AF9552E}">
      <dgm:prSet/>
      <dgm:spPr/>
      <dgm:t>
        <a:bodyPr/>
        <a:lstStyle/>
        <a:p>
          <a:endParaRPr lang="en-US"/>
        </a:p>
      </dgm:t>
    </dgm:pt>
    <dgm:pt modelId="{9F78AFC8-5ED3-4DD9-AE60-EFC534762558}">
      <dgm:prSet phldrT="[Text]" custT="1"/>
      <dgm:spPr/>
      <dgm:t>
        <a:bodyPr/>
        <a:lstStyle/>
        <a:p>
          <a:r>
            <a:rPr lang="en-GB" sz="1800" b="1" dirty="0" smtClean="0"/>
            <a:t>Policy-level Sustainability</a:t>
          </a:r>
          <a:endParaRPr lang="en-US" sz="1800" b="1" dirty="0"/>
        </a:p>
      </dgm:t>
    </dgm:pt>
    <dgm:pt modelId="{E1D3E458-CD4C-45D7-9901-DCD72B4EC52E}" type="parTrans" cxnId="{51105FEA-7BE3-469F-93C0-D488D8101FD8}">
      <dgm:prSet/>
      <dgm:spPr/>
      <dgm:t>
        <a:bodyPr/>
        <a:lstStyle/>
        <a:p>
          <a:endParaRPr lang="en-US"/>
        </a:p>
      </dgm:t>
    </dgm:pt>
    <dgm:pt modelId="{6AE6890C-1CD4-4D56-8577-C4648F6F2F23}" type="sibTrans" cxnId="{51105FEA-7BE3-469F-93C0-D488D8101FD8}">
      <dgm:prSet/>
      <dgm:spPr/>
      <dgm:t>
        <a:bodyPr/>
        <a:lstStyle/>
        <a:p>
          <a:endParaRPr lang="en-US"/>
        </a:p>
      </dgm:t>
    </dgm:pt>
    <dgm:pt modelId="{8D71B392-C5D4-4CD6-871A-EE98E1A477BE}">
      <dgm:prSet phldrT="[Text]"/>
      <dgm:spPr/>
      <dgm:t>
        <a:bodyPr/>
        <a:lstStyle/>
        <a:p>
          <a:r>
            <a:rPr lang="en-US" dirty="0" smtClean="0"/>
            <a:t>BCSDN expertise used by Governmental offices in the region</a:t>
          </a:r>
          <a:endParaRPr lang="en-US" dirty="0"/>
        </a:p>
      </dgm:t>
    </dgm:pt>
    <dgm:pt modelId="{B518A6E3-6D03-40E0-BE1A-5D536D4428D8}" type="parTrans" cxnId="{32FAA399-10A1-4530-B048-1AC4AE126CFB}">
      <dgm:prSet/>
      <dgm:spPr/>
      <dgm:t>
        <a:bodyPr/>
        <a:lstStyle/>
        <a:p>
          <a:endParaRPr lang="en-US"/>
        </a:p>
      </dgm:t>
    </dgm:pt>
    <dgm:pt modelId="{9DAE1C94-1FBD-49D1-A91F-760DF6F397C1}" type="sibTrans" cxnId="{32FAA399-10A1-4530-B048-1AC4AE126CFB}">
      <dgm:prSet/>
      <dgm:spPr/>
      <dgm:t>
        <a:bodyPr/>
        <a:lstStyle/>
        <a:p>
          <a:endParaRPr lang="en-US"/>
        </a:p>
      </dgm:t>
    </dgm:pt>
    <dgm:pt modelId="{070244E4-2D41-43C8-AAE3-D81EF708ACEC}">
      <dgm:prSet phldrT="[Text]"/>
      <dgm:spPr/>
      <dgm:t>
        <a:bodyPr/>
        <a:lstStyle/>
        <a:p>
          <a:r>
            <a:rPr lang="en-US" dirty="0" smtClean="0"/>
            <a:t>Cooperation for the development of a Gov2Gov regional web platform and a self-assessment tool</a:t>
          </a:r>
          <a:endParaRPr lang="en-US" dirty="0"/>
        </a:p>
      </dgm:t>
    </dgm:pt>
    <dgm:pt modelId="{0975F32A-4386-44F8-87AD-E72C2B59A5BA}" type="parTrans" cxnId="{C3561436-8C6C-4797-8943-115B2CBBE879}">
      <dgm:prSet/>
      <dgm:spPr/>
      <dgm:t>
        <a:bodyPr/>
        <a:lstStyle/>
        <a:p>
          <a:endParaRPr lang="en-US"/>
        </a:p>
      </dgm:t>
    </dgm:pt>
    <dgm:pt modelId="{DACADCE1-56BD-44A3-99FF-054262D8AFBA}" type="sibTrans" cxnId="{C3561436-8C6C-4797-8943-115B2CBBE879}">
      <dgm:prSet/>
      <dgm:spPr/>
      <dgm:t>
        <a:bodyPr/>
        <a:lstStyle/>
        <a:p>
          <a:endParaRPr lang="en-US"/>
        </a:p>
      </dgm:t>
    </dgm:pt>
    <dgm:pt modelId="{75A88418-AF8A-450D-BD2A-0DB7111533AA}">
      <dgm:prSet phldrT="[Text]" custT="1"/>
      <dgm:spPr/>
      <dgm:t>
        <a:bodyPr/>
        <a:lstStyle/>
        <a:p>
          <a:r>
            <a:rPr lang="en-GB" sz="1800" b="1" dirty="0" smtClean="0"/>
            <a:t>Financial Sustainability</a:t>
          </a:r>
          <a:endParaRPr lang="en-US" sz="1800" b="1" dirty="0"/>
        </a:p>
      </dgm:t>
    </dgm:pt>
    <dgm:pt modelId="{F58DD5AE-AAD1-484D-9A09-94BCB7E81D05}" type="sibTrans" cxnId="{0529B0EA-E423-49E3-8434-D1FFD26A63CB}">
      <dgm:prSet/>
      <dgm:spPr/>
      <dgm:t>
        <a:bodyPr/>
        <a:lstStyle/>
        <a:p>
          <a:endParaRPr lang="en-US"/>
        </a:p>
      </dgm:t>
    </dgm:pt>
    <dgm:pt modelId="{072670DE-5734-4EE8-A039-0A98D6E0EA83}" type="parTrans" cxnId="{0529B0EA-E423-49E3-8434-D1FFD26A63CB}">
      <dgm:prSet/>
      <dgm:spPr/>
      <dgm:t>
        <a:bodyPr/>
        <a:lstStyle/>
        <a:p>
          <a:endParaRPr lang="en-US"/>
        </a:p>
      </dgm:t>
    </dgm:pt>
    <dgm:pt modelId="{256ADDE0-93FE-4D4A-B0DC-85ADBDF3DE8E}">
      <dgm:prSet phldrT="[Text]"/>
      <dgm:spPr/>
      <dgm:t>
        <a:bodyPr/>
        <a:lstStyle/>
        <a:p>
          <a:r>
            <a:rPr lang="en-US" dirty="0" smtClean="0"/>
            <a:t>Closely related with the continued support from EU</a:t>
          </a:r>
          <a:endParaRPr lang="en-US" dirty="0"/>
        </a:p>
      </dgm:t>
    </dgm:pt>
    <dgm:pt modelId="{C33187DD-4167-41A3-8303-182D8E6BBCBF}" type="parTrans" cxnId="{88EC0F32-9E94-437C-B48D-1256F540306D}">
      <dgm:prSet/>
      <dgm:spPr/>
      <dgm:t>
        <a:bodyPr/>
        <a:lstStyle/>
        <a:p>
          <a:endParaRPr lang="en-US"/>
        </a:p>
      </dgm:t>
    </dgm:pt>
    <dgm:pt modelId="{A1AC4B9B-1C09-4160-853E-259227395D22}" type="sibTrans" cxnId="{88EC0F32-9E94-437C-B48D-1256F540306D}">
      <dgm:prSet/>
      <dgm:spPr/>
      <dgm:t>
        <a:bodyPr/>
        <a:lstStyle/>
        <a:p>
          <a:endParaRPr lang="en-US"/>
        </a:p>
      </dgm:t>
    </dgm:pt>
    <dgm:pt modelId="{E12419A1-1ED9-4A30-9E55-2307311564D3}">
      <dgm:prSet phldrT="[Text]"/>
      <dgm:spPr/>
      <dgm:t>
        <a:bodyPr/>
        <a:lstStyle/>
        <a:p>
          <a:r>
            <a:rPr lang="en-US" dirty="0" smtClean="0"/>
            <a:t>Products and outcomes used by the EC and other stakeholders </a:t>
          </a:r>
          <a:endParaRPr lang="en-US" dirty="0"/>
        </a:p>
      </dgm:t>
    </dgm:pt>
    <dgm:pt modelId="{73806165-03E6-4CAE-A670-D73269628807}" type="parTrans" cxnId="{754A90E6-C08C-429E-878B-889AC4093C60}">
      <dgm:prSet/>
      <dgm:spPr/>
      <dgm:t>
        <a:bodyPr/>
        <a:lstStyle/>
        <a:p>
          <a:endParaRPr lang="en-US"/>
        </a:p>
      </dgm:t>
    </dgm:pt>
    <dgm:pt modelId="{5EDC5C2F-A00F-4581-A894-793847CE8B8E}" type="sibTrans" cxnId="{754A90E6-C08C-429E-878B-889AC4093C60}">
      <dgm:prSet/>
      <dgm:spPr/>
      <dgm:t>
        <a:bodyPr/>
        <a:lstStyle/>
        <a:p>
          <a:endParaRPr lang="en-US"/>
        </a:p>
      </dgm:t>
    </dgm:pt>
    <dgm:pt modelId="{990D7D92-D265-4DFF-A3D1-62BD5D0AFE8F}">
      <dgm:prSet phldrT="[Text]"/>
      <dgm:spPr/>
      <dgm:t>
        <a:bodyPr/>
        <a:lstStyle/>
        <a:p>
          <a:r>
            <a:rPr lang="en-US" dirty="0" smtClean="0"/>
            <a:t>Project involvement of the members guarantees ownership and strengthens sustainability</a:t>
          </a:r>
          <a:endParaRPr lang="en-US" dirty="0"/>
        </a:p>
      </dgm:t>
    </dgm:pt>
    <dgm:pt modelId="{E4A67B09-CF83-42FD-B78C-4EB8B7EC5799}" type="parTrans" cxnId="{289A093D-3618-48AD-9B08-372B93316242}">
      <dgm:prSet/>
      <dgm:spPr/>
      <dgm:t>
        <a:bodyPr/>
        <a:lstStyle/>
        <a:p>
          <a:endParaRPr lang="en-US"/>
        </a:p>
      </dgm:t>
    </dgm:pt>
    <dgm:pt modelId="{CB2A7E72-6D2B-4069-881C-CE51AB8518B2}" type="sibTrans" cxnId="{289A093D-3618-48AD-9B08-372B93316242}">
      <dgm:prSet/>
      <dgm:spPr/>
      <dgm:t>
        <a:bodyPr/>
        <a:lstStyle/>
        <a:p>
          <a:endParaRPr lang="en-US"/>
        </a:p>
      </dgm:t>
    </dgm:pt>
    <dgm:pt modelId="{B82DC0E8-D66E-499F-9BF8-076790CE0B7E}">
      <dgm:prSet phldrT="[Text]"/>
      <dgm:spPr/>
      <dgm:t>
        <a:bodyPr/>
        <a:lstStyle/>
        <a:p>
          <a:r>
            <a:rPr lang="en-US" dirty="0" smtClean="0"/>
            <a:t>Supporting national organizations in each country through sub-grant scheme</a:t>
          </a:r>
          <a:endParaRPr lang="en-US" dirty="0"/>
        </a:p>
      </dgm:t>
    </dgm:pt>
    <dgm:pt modelId="{22A6BBDD-71AB-43C4-8A1E-1D8BACD09AF8}" type="parTrans" cxnId="{220A8D82-5FE3-4863-8191-8730773CD0D4}">
      <dgm:prSet/>
      <dgm:spPr/>
      <dgm:t>
        <a:bodyPr/>
        <a:lstStyle/>
        <a:p>
          <a:endParaRPr lang="en-US"/>
        </a:p>
      </dgm:t>
    </dgm:pt>
    <dgm:pt modelId="{2DD92152-E633-42A1-8BE0-AA6A4D61BE88}" type="sibTrans" cxnId="{220A8D82-5FE3-4863-8191-8730773CD0D4}">
      <dgm:prSet/>
      <dgm:spPr/>
      <dgm:t>
        <a:bodyPr/>
        <a:lstStyle/>
        <a:p>
          <a:endParaRPr lang="en-US"/>
        </a:p>
      </dgm:t>
    </dgm:pt>
    <dgm:pt modelId="{6308E980-9DD0-4E71-977F-9EED8EB2F374}">
      <dgm:prSet phldrT="[Text]"/>
      <dgm:spPr/>
      <dgm:t>
        <a:bodyPr/>
        <a:lstStyle/>
        <a:p>
          <a:r>
            <a:rPr lang="en-US" dirty="0" smtClean="0"/>
            <a:t>Additional funds have been identified, raised and used during the years of the FPA implementation</a:t>
          </a:r>
          <a:endParaRPr lang="en-US" dirty="0"/>
        </a:p>
      </dgm:t>
    </dgm:pt>
    <dgm:pt modelId="{7F3EA84C-097B-4215-86EB-62E395C408A2}" type="parTrans" cxnId="{A917B942-8EDB-46C3-A60D-318FDB214AD1}">
      <dgm:prSet/>
      <dgm:spPr/>
      <dgm:t>
        <a:bodyPr/>
        <a:lstStyle/>
        <a:p>
          <a:endParaRPr lang="en-US"/>
        </a:p>
      </dgm:t>
    </dgm:pt>
    <dgm:pt modelId="{98289655-118D-415E-A60A-F7F0B36729F8}" type="sibTrans" cxnId="{A917B942-8EDB-46C3-A60D-318FDB214AD1}">
      <dgm:prSet/>
      <dgm:spPr/>
      <dgm:t>
        <a:bodyPr/>
        <a:lstStyle/>
        <a:p>
          <a:endParaRPr lang="en-US"/>
        </a:p>
      </dgm:t>
    </dgm:pt>
    <dgm:pt modelId="{0A63780D-778E-4D7B-B706-37AB924044DB}">
      <dgm:prSet phldrT="[Text]"/>
      <dgm:spPr/>
      <dgm:t>
        <a:bodyPr/>
        <a:lstStyle/>
        <a:p>
          <a:r>
            <a:rPr lang="en-US" dirty="0" smtClean="0"/>
            <a:t>Policy dialogue on national level </a:t>
          </a:r>
          <a:r>
            <a:rPr lang="en-US" dirty="0" smtClean="0"/>
            <a:t>leads </a:t>
          </a:r>
          <a:r>
            <a:rPr lang="en-US" dirty="0" smtClean="0"/>
            <a:t>to mutual recognition, trust and cooperation</a:t>
          </a:r>
          <a:endParaRPr lang="en-US" dirty="0"/>
        </a:p>
      </dgm:t>
    </dgm:pt>
    <dgm:pt modelId="{01E2F1FD-78BF-4D99-A172-A2AA5BB373E2}" type="parTrans" cxnId="{F2FA1ECB-6593-4717-A5D4-646854C19C56}">
      <dgm:prSet/>
      <dgm:spPr/>
      <dgm:t>
        <a:bodyPr/>
        <a:lstStyle/>
        <a:p>
          <a:endParaRPr lang="en-US"/>
        </a:p>
      </dgm:t>
    </dgm:pt>
    <dgm:pt modelId="{681007FB-CE7B-48EB-974A-9EA4E112EBED}" type="sibTrans" cxnId="{F2FA1ECB-6593-4717-A5D4-646854C19C56}">
      <dgm:prSet/>
      <dgm:spPr/>
      <dgm:t>
        <a:bodyPr/>
        <a:lstStyle/>
        <a:p>
          <a:endParaRPr lang="en-US"/>
        </a:p>
      </dgm:t>
    </dgm:pt>
    <dgm:pt modelId="{E7BC4E5E-67CC-4570-BCCB-09E059860D67}">
      <dgm:prSet phldrT="[Text]"/>
      <dgm:spPr/>
      <dgm:t>
        <a:bodyPr/>
        <a:lstStyle/>
        <a:p>
          <a:r>
            <a:rPr lang="en-GB" dirty="0" smtClean="0"/>
            <a:t>MM feeding </a:t>
          </a:r>
          <a:r>
            <a:rPr lang="en-GB" dirty="0" smtClean="0"/>
            <a:t>into the EU CS Guidelines</a:t>
          </a:r>
          <a:endParaRPr lang="en-US" dirty="0"/>
        </a:p>
      </dgm:t>
    </dgm:pt>
    <dgm:pt modelId="{0C10788D-624A-4B7A-9E90-093263F1E2E2}" type="parTrans" cxnId="{9E93518D-DBFF-428F-A6C8-E6104805AF00}">
      <dgm:prSet/>
      <dgm:spPr/>
      <dgm:t>
        <a:bodyPr/>
        <a:lstStyle/>
        <a:p>
          <a:endParaRPr lang="en-US"/>
        </a:p>
      </dgm:t>
    </dgm:pt>
    <dgm:pt modelId="{E39E2ACD-5970-44B5-A583-33AA98ABF5BF}" type="sibTrans" cxnId="{9E93518D-DBFF-428F-A6C8-E6104805AF00}">
      <dgm:prSet/>
      <dgm:spPr/>
      <dgm:t>
        <a:bodyPr/>
        <a:lstStyle/>
        <a:p>
          <a:endParaRPr lang="en-US"/>
        </a:p>
      </dgm:t>
    </dgm:pt>
    <dgm:pt modelId="{FBFD0C22-4053-460F-B23A-871CBBF18890}">
      <dgm:prSet phldrT="[Text]"/>
      <dgm:spPr/>
      <dgm:t>
        <a:bodyPr/>
        <a:lstStyle/>
        <a:p>
          <a:r>
            <a:rPr lang="en-US" dirty="0" smtClean="0"/>
            <a:t>EE expertise shared in other regions (e.g. BlackSea)</a:t>
          </a:r>
          <a:endParaRPr lang="en-US" dirty="0"/>
        </a:p>
      </dgm:t>
    </dgm:pt>
    <dgm:pt modelId="{5B0E324C-DC59-4D96-96D3-7328ECB6A373}" type="parTrans" cxnId="{CE3A9903-9680-43BA-B2B1-8CAEFC9ACDB9}">
      <dgm:prSet/>
      <dgm:spPr/>
      <dgm:t>
        <a:bodyPr/>
        <a:lstStyle/>
        <a:p>
          <a:endParaRPr lang="en-US"/>
        </a:p>
      </dgm:t>
    </dgm:pt>
    <dgm:pt modelId="{A3429658-81CA-4502-A974-5BD88EAA6062}" type="sibTrans" cxnId="{CE3A9903-9680-43BA-B2B1-8CAEFC9ACDB9}">
      <dgm:prSet/>
      <dgm:spPr/>
      <dgm:t>
        <a:bodyPr/>
        <a:lstStyle/>
        <a:p>
          <a:endParaRPr lang="en-US"/>
        </a:p>
      </dgm:t>
    </dgm:pt>
    <dgm:pt modelId="{5A9C075C-11A1-4053-8BDC-E682AD9BB00A}" type="pres">
      <dgm:prSet presAssocID="{DA797C21-9398-42A4-BEC6-1D5B60DC313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DADE7EC-C497-417F-A1CA-8F64B15C3C85}" type="pres">
      <dgm:prSet presAssocID="{75A88418-AF8A-450D-BD2A-0DB7111533AA}" presName="composite" presStyleCnt="0"/>
      <dgm:spPr/>
    </dgm:pt>
    <dgm:pt modelId="{D65E4043-3B9C-4754-930F-F5CC5C2BD0D6}" type="pres">
      <dgm:prSet presAssocID="{75A88418-AF8A-450D-BD2A-0DB7111533AA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786758-BA4A-4B15-8894-96CD4A060123}" type="pres">
      <dgm:prSet presAssocID="{75A88418-AF8A-450D-BD2A-0DB7111533AA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119FAE-3B77-4A32-954F-BD40EC0037E3}" type="pres">
      <dgm:prSet presAssocID="{F58DD5AE-AAD1-484D-9A09-94BCB7E81D05}" presName="space" presStyleCnt="0"/>
      <dgm:spPr/>
    </dgm:pt>
    <dgm:pt modelId="{2290C754-85AE-457F-B373-7F0A5ADB98BE}" type="pres">
      <dgm:prSet presAssocID="{7DCB5750-1D5E-4692-B63A-6C46027D5047}" presName="composite" presStyleCnt="0"/>
      <dgm:spPr/>
    </dgm:pt>
    <dgm:pt modelId="{BEB09A99-0701-4E14-BD36-F3E62C2A2E1D}" type="pres">
      <dgm:prSet presAssocID="{7DCB5750-1D5E-4692-B63A-6C46027D5047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D4462C-7C0B-432C-9735-884082709E4F}" type="pres">
      <dgm:prSet presAssocID="{7DCB5750-1D5E-4692-B63A-6C46027D5047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B7CFB1-E609-4773-9098-24F08BE0A04C}" type="pres">
      <dgm:prSet presAssocID="{D01EF169-59A9-46F6-9F70-A51D48455945}" presName="space" presStyleCnt="0"/>
      <dgm:spPr/>
    </dgm:pt>
    <dgm:pt modelId="{F3C17481-4540-4699-875D-7D581472C70E}" type="pres">
      <dgm:prSet presAssocID="{9F78AFC8-5ED3-4DD9-AE60-EFC534762558}" presName="composite" presStyleCnt="0"/>
      <dgm:spPr/>
    </dgm:pt>
    <dgm:pt modelId="{1D160457-0F37-4646-AF20-022EDD0E83D8}" type="pres">
      <dgm:prSet presAssocID="{9F78AFC8-5ED3-4DD9-AE60-EFC534762558}" presName="parTx" presStyleLbl="alignNode1" presStyleIdx="2" presStyleCnt="3" custLinFactNeighborX="275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091EBC-21E4-4AB0-BED5-C310B383BF44}" type="pres">
      <dgm:prSet presAssocID="{9F78AFC8-5ED3-4DD9-AE60-EFC534762558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917B942-8EDB-46C3-A60D-318FDB214AD1}" srcId="{75A88418-AF8A-450D-BD2A-0DB7111533AA}" destId="{6308E980-9DD0-4E71-977F-9EED8EB2F374}" srcOrd="3" destOrd="0" parTransId="{7F3EA84C-097B-4215-86EB-62E395C408A2}" sibTransId="{98289655-118D-415E-A60A-F7F0B36729F8}"/>
    <dgm:cxn modelId="{CE9DE257-FB01-4C7F-B438-420D68A7ADA2}" srcId="{75A88418-AF8A-450D-BD2A-0DB7111533AA}" destId="{5ED01382-2549-4FFA-B461-997E1EDF73A8}" srcOrd="1" destOrd="0" parTransId="{09DE2295-6425-4CF7-884E-DC80F4D0AF71}" sibTransId="{40F0E994-EE30-425B-A8B4-759F967631ED}"/>
    <dgm:cxn modelId="{F0AD2A0F-C2A4-4A7A-8018-95B857FBA8ED}" type="presOf" srcId="{5ED01382-2549-4FFA-B461-997E1EDF73A8}" destId="{BC786758-BA4A-4B15-8894-96CD4A060123}" srcOrd="0" destOrd="1" presId="urn:microsoft.com/office/officeart/2005/8/layout/hList1"/>
    <dgm:cxn modelId="{E0E5B41C-9D35-4314-B8C1-5476125048E9}" srcId="{DA797C21-9398-42A4-BEC6-1D5B60DC3132}" destId="{7DCB5750-1D5E-4692-B63A-6C46027D5047}" srcOrd="1" destOrd="0" parTransId="{5009E656-C4A9-40B2-8130-29488B1A42E8}" sibTransId="{D01EF169-59A9-46F6-9F70-A51D48455945}"/>
    <dgm:cxn modelId="{7D4A7970-E010-454B-939B-676A5085D37B}" type="presOf" srcId="{B82DC0E8-D66E-499F-9BF8-076790CE0B7E}" destId="{B7D4462C-7C0B-432C-9735-884082709E4F}" srcOrd="0" destOrd="3" presId="urn:microsoft.com/office/officeart/2005/8/layout/hList1"/>
    <dgm:cxn modelId="{754A90E6-C08C-429E-878B-889AC4093C60}" srcId="{7DCB5750-1D5E-4692-B63A-6C46027D5047}" destId="{E12419A1-1ED9-4A30-9E55-2307311564D3}" srcOrd="1" destOrd="0" parTransId="{73806165-03E6-4CAE-A670-D73269628807}" sibTransId="{5EDC5C2F-A00F-4581-A894-793847CE8B8E}"/>
    <dgm:cxn modelId="{838D8387-1A31-4ECD-9BD9-1A5D9DCC8BE2}" type="presOf" srcId="{E12419A1-1ED9-4A30-9E55-2307311564D3}" destId="{B7D4462C-7C0B-432C-9735-884082709E4F}" srcOrd="0" destOrd="1" presId="urn:microsoft.com/office/officeart/2005/8/layout/hList1"/>
    <dgm:cxn modelId="{E4CD20CF-3B65-4E5C-8290-A6E239786304}" type="presOf" srcId="{FBFD0C22-4053-460F-B23A-871CBBF18890}" destId="{74091EBC-21E4-4AB0-BED5-C310B383BF44}" srcOrd="0" destOrd="4" presId="urn:microsoft.com/office/officeart/2005/8/layout/hList1"/>
    <dgm:cxn modelId="{F538C7E6-6BB5-46E9-941E-8EDB027C45FF}" type="presOf" srcId="{5D07A4A2-AEA6-439A-8DD0-F28DFED176D6}" destId="{BC786758-BA4A-4B15-8894-96CD4A060123}" srcOrd="0" destOrd="0" presId="urn:microsoft.com/office/officeart/2005/8/layout/hList1"/>
    <dgm:cxn modelId="{F2FA1ECB-6593-4717-A5D4-646854C19C56}" srcId="{9F78AFC8-5ED3-4DD9-AE60-EFC534762558}" destId="{0A63780D-778E-4D7B-B706-37AB924044DB}" srcOrd="2" destOrd="0" parTransId="{01E2F1FD-78BF-4D99-A172-A2AA5BB373E2}" sibTransId="{681007FB-CE7B-48EB-974A-9EA4E112EBED}"/>
    <dgm:cxn modelId="{32FAA399-10A1-4530-B048-1AC4AE126CFB}" srcId="{9F78AFC8-5ED3-4DD9-AE60-EFC534762558}" destId="{8D71B392-C5D4-4CD6-871A-EE98E1A477BE}" srcOrd="0" destOrd="0" parTransId="{B518A6E3-6D03-40E0-BE1A-5D536D4428D8}" sibTransId="{9DAE1C94-1FBD-49D1-A91F-760DF6F397C1}"/>
    <dgm:cxn modelId="{F48929A7-F261-4D07-BA58-98BFCAA64D01}" type="presOf" srcId="{070244E4-2D41-43C8-AAE3-D81EF708ACEC}" destId="{74091EBC-21E4-4AB0-BED5-C310B383BF44}" srcOrd="0" destOrd="1" presId="urn:microsoft.com/office/officeart/2005/8/layout/hList1"/>
    <dgm:cxn modelId="{9E93518D-DBFF-428F-A6C8-E6104805AF00}" srcId="{9F78AFC8-5ED3-4DD9-AE60-EFC534762558}" destId="{E7BC4E5E-67CC-4570-BCCB-09E059860D67}" srcOrd="3" destOrd="0" parTransId="{0C10788D-624A-4B7A-9E90-093263F1E2E2}" sibTransId="{E39E2ACD-5970-44B5-A583-33AA98ABF5BF}"/>
    <dgm:cxn modelId="{8A2F7E17-A8F1-4715-9F52-B80776A165F9}" type="presOf" srcId="{256ADDE0-93FE-4D4A-B0DC-85ADBDF3DE8E}" destId="{BC786758-BA4A-4B15-8894-96CD4A060123}" srcOrd="0" destOrd="2" presId="urn:microsoft.com/office/officeart/2005/8/layout/hList1"/>
    <dgm:cxn modelId="{4D2A2D65-D7F6-49DA-A8EC-FF7DE9E8546F}" type="presOf" srcId="{990D7D92-D265-4DFF-A3D1-62BD5D0AFE8F}" destId="{B7D4462C-7C0B-432C-9735-884082709E4F}" srcOrd="0" destOrd="2" presId="urn:microsoft.com/office/officeart/2005/8/layout/hList1"/>
    <dgm:cxn modelId="{F9674CFE-78CB-4C2A-9DAE-EA06A2B77C3E}" type="presOf" srcId="{7DCB5750-1D5E-4692-B63A-6C46027D5047}" destId="{BEB09A99-0701-4E14-BD36-F3E62C2A2E1D}" srcOrd="0" destOrd="0" presId="urn:microsoft.com/office/officeart/2005/8/layout/hList1"/>
    <dgm:cxn modelId="{A603C86C-E907-4CBD-9345-D4CD9483373D}" type="presOf" srcId="{8D71B392-C5D4-4CD6-871A-EE98E1A477BE}" destId="{74091EBC-21E4-4AB0-BED5-C310B383BF44}" srcOrd="0" destOrd="0" presId="urn:microsoft.com/office/officeart/2005/8/layout/hList1"/>
    <dgm:cxn modelId="{72A83EBA-7493-4A89-B0F9-EC5DC682164B}" type="presOf" srcId="{DA797C21-9398-42A4-BEC6-1D5B60DC3132}" destId="{5A9C075C-11A1-4053-8BDC-E682AD9BB00A}" srcOrd="0" destOrd="0" presId="urn:microsoft.com/office/officeart/2005/8/layout/hList1"/>
    <dgm:cxn modelId="{220A8D82-5FE3-4863-8191-8730773CD0D4}" srcId="{7DCB5750-1D5E-4692-B63A-6C46027D5047}" destId="{B82DC0E8-D66E-499F-9BF8-076790CE0B7E}" srcOrd="3" destOrd="0" parTransId="{22A6BBDD-71AB-43C4-8A1E-1D8BACD09AF8}" sibTransId="{2DD92152-E633-42A1-8BE0-AA6A4D61BE88}"/>
    <dgm:cxn modelId="{708B136E-5DC0-48AB-ACF4-A5D352A12E33}" type="presOf" srcId="{9F78AFC8-5ED3-4DD9-AE60-EFC534762558}" destId="{1D160457-0F37-4646-AF20-022EDD0E83D8}" srcOrd="0" destOrd="0" presId="urn:microsoft.com/office/officeart/2005/8/layout/hList1"/>
    <dgm:cxn modelId="{CE3A9903-9680-43BA-B2B1-8CAEFC9ACDB9}" srcId="{9F78AFC8-5ED3-4DD9-AE60-EFC534762558}" destId="{FBFD0C22-4053-460F-B23A-871CBBF18890}" srcOrd="4" destOrd="0" parTransId="{5B0E324C-DC59-4D96-96D3-7328ECB6A373}" sibTransId="{A3429658-81CA-4502-A974-5BD88EAA6062}"/>
    <dgm:cxn modelId="{4FC81419-88F5-4C08-A988-17FA0532E925}" type="presOf" srcId="{75A88418-AF8A-450D-BD2A-0DB7111533AA}" destId="{D65E4043-3B9C-4754-930F-F5CC5C2BD0D6}" srcOrd="0" destOrd="0" presId="urn:microsoft.com/office/officeart/2005/8/layout/hList1"/>
    <dgm:cxn modelId="{289A093D-3618-48AD-9B08-372B93316242}" srcId="{7DCB5750-1D5E-4692-B63A-6C46027D5047}" destId="{990D7D92-D265-4DFF-A3D1-62BD5D0AFE8F}" srcOrd="2" destOrd="0" parTransId="{E4A67B09-CF83-42FD-B78C-4EB8B7EC5799}" sibTransId="{CB2A7E72-6D2B-4069-881C-CE51AB8518B2}"/>
    <dgm:cxn modelId="{51105FEA-7BE3-469F-93C0-D488D8101FD8}" srcId="{DA797C21-9398-42A4-BEC6-1D5B60DC3132}" destId="{9F78AFC8-5ED3-4DD9-AE60-EFC534762558}" srcOrd="2" destOrd="0" parTransId="{E1D3E458-CD4C-45D7-9901-DCD72B4EC52E}" sibTransId="{6AE6890C-1CD4-4D56-8577-C4648F6F2F23}"/>
    <dgm:cxn modelId="{0529B0EA-E423-49E3-8434-D1FFD26A63CB}" srcId="{DA797C21-9398-42A4-BEC6-1D5B60DC3132}" destId="{75A88418-AF8A-450D-BD2A-0DB7111533AA}" srcOrd="0" destOrd="0" parTransId="{072670DE-5734-4EE8-A039-0A98D6E0EA83}" sibTransId="{F58DD5AE-AAD1-484D-9A09-94BCB7E81D05}"/>
    <dgm:cxn modelId="{6E763B0C-02F4-485A-96C7-296F853177F7}" srcId="{75A88418-AF8A-450D-BD2A-0DB7111533AA}" destId="{5D07A4A2-AEA6-439A-8DD0-F28DFED176D6}" srcOrd="0" destOrd="0" parTransId="{AED6BDF9-23DF-4008-B953-F008EA5CC90C}" sibTransId="{CEA1FE8C-2A8E-4555-85FF-434D1F53C416}"/>
    <dgm:cxn modelId="{A588FF80-4585-415B-AED5-97C1E31C5A50}" type="presOf" srcId="{DFFA6A43-5CA7-4EA1-9A6A-615E94C384DA}" destId="{B7D4462C-7C0B-432C-9735-884082709E4F}" srcOrd="0" destOrd="0" presId="urn:microsoft.com/office/officeart/2005/8/layout/hList1"/>
    <dgm:cxn modelId="{C3561436-8C6C-4797-8943-115B2CBBE879}" srcId="{9F78AFC8-5ED3-4DD9-AE60-EFC534762558}" destId="{070244E4-2D41-43C8-AAE3-D81EF708ACEC}" srcOrd="1" destOrd="0" parTransId="{0975F32A-4386-44F8-87AD-E72C2B59A5BA}" sibTransId="{DACADCE1-56BD-44A3-99FF-054262D8AFBA}"/>
    <dgm:cxn modelId="{6A9E1965-6D23-4F05-B97D-FC01BB96D910}" type="presOf" srcId="{E7BC4E5E-67CC-4570-BCCB-09E059860D67}" destId="{74091EBC-21E4-4AB0-BED5-C310B383BF44}" srcOrd="0" destOrd="3" presId="urn:microsoft.com/office/officeart/2005/8/layout/hList1"/>
    <dgm:cxn modelId="{89D10C3B-6C8D-4DDF-B778-5BAA89B81B11}" type="presOf" srcId="{0A63780D-778E-4D7B-B706-37AB924044DB}" destId="{74091EBC-21E4-4AB0-BED5-C310B383BF44}" srcOrd="0" destOrd="2" presId="urn:microsoft.com/office/officeart/2005/8/layout/hList1"/>
    <dgm:cxn modelId="{88EC0F32-9E94-437C-B48D-1256F540306D}" srcId="{75A88418-AF8A-450D-BD2A-0DB7111533AA}" destId="{256ADDE0-93FE-4D4A-B0DC-85ADBDF3DE8E}" srcOrd="2" destOrd="0" parTransId="{C33187DD-4167-41A3-8303-182D8E6BBCBF}" sibTransId="{A1AC4B9B-1C09-4160-853E-259227395D22}"/>
    <dgm:cxn modelId="{7E794CC8-7586-451C-9737-5FEDF30E4932}" type="presOf" srcId="{6308E980-9DD0-4E71-977F-9EED8EB2F374}" destId="{BC786758-BA4A-4B15-8894-96CD4A060123}" srcOrd="0" destOrd="3" presId="urn:microsoft.com/office/officeart/2005/8/layout/hList1"/>
    <dgm:cxn modelId="{711F3704-F3D1-44AE-9FB9-42CF5AF9552E}" srcId="{7DCB5750-1D5E-4692-B63A-6C46027D5047}" destId="{DFFA6A43-5CA7-4EA1-9A6A-615E94C384DA}" srcOrd="0" destOrd="0" parTransId="{2D9F6A7F-1645-4E22-B8BB-D08825FA6DB4}" sibTransId="{8083A912-66AE-4284-8556-F1230D61906F}"/>
    <dgm:cxn modelId="{092E49F8-BBAD-47EF-8BC0-428631CAC082}" type="presParOf" srcId="{5A9C075C-11A1-4053-8BDC-E682AD9BB00A}" destId="{9DADE7EC-C497-417F-A1CA-8F64B15C3C85}" srcOrd="0" destOrd="0" presId="urn:microsoft.com/office/officeart/2005/8/layout/hList1"/>
    <dgm:cxn modelId="{D75A64E5-726D-491E-82EB-94D26B3FA458}" type="presParOf" srcId="{9DADE7EC-C497-417F-A1CA-8F64B15C3C85}" destId="{D65E4043-3B9C-4754-930F-F5CC5C2BD0D6}" srcOrd="0" destOrd="0" presId="urn:microsoft.com/office/officeart/2005/8/layout/hList1"/>
    <dgm:cxn modelId="{11A1933B-31B0-48D9-872C-5692E45955EA}" type="presParOf" srcId="{9DADE7EC-C497-417F-A1CA-8F64B15C3C85}" destId="{BC786758-BA4A-4B15-8894-96CD4A060123}" srcOrd="1" destOrd="0" presId="urn:microsoft.com/office/officeart/2005/8/layout/hList1"/>
    <dgm:cxn modelId="{EC01CB24-E799-4070-96EC-65AA27011E8F}" type="presParOf" srcId="{5A9C075C-11A1-4053-8BDC-E682AD9BB00A}" destId="{99119FAE-3B77-4A32-954F-BD40EC0037E3}" srcOrd="1" destOrd="0" presId="urn:microsoft.com/office/officeart/2005/8/layout/hList1"/>
    <dgm:cxn modelId="{C48B7A05-83EB-4DBA-89C1-11288E935501}" type="presParOf" srcId="{5A9C075C-11A1-4053-8BDC-E682AD9BB00A}" destId="{2290C754-85AE-457F-B373-7F0A5ADB98BE}" srcOrd="2" destOrd="0" presId="urn:microsoft.com/office/officeart/2005/8/layout/hList1"/>
    <dgm:cxn modelId="{0D619854-5EED-463C-ADCA-9BACC35892C9}" type="presParOf" srcId="{2290C754-85AE-457F-B373-7F0A5ADB98BE}" destId="{BEB09A99-0701-4E14-BD36-F3E62C2A2E1D}" srcOrd="0" destOrd="0" presId="urn:microsoft.com/office/officeart/2005/8/layout/hList1"/>
    <dgm:cxn modelId="{3A4A746E-86DA-4D52-AD5B-15D4570BB604}" type="presParOf" srcId="{2290C754-85AE-457F-B373-7F0A5ADB98BE}" destId="{B7D4462C-7C0B-432C-9735-884082709E4F}" srcOrd="1" destOrd="0" presId="urn:microsoft.com/office/officeart/2005/8/layout/hList1"/>
    <dgm:cxn modelId="{5256FA57-F48D-43D9-9033-3B5D2FAF9F38}" type="presParOf" srcId="{5A9C075C-11A1-4053-8BDC-E682AD9BB00A}" destId="{E5B7CFB1-E609-4773-9098-24F08BE0A04C}" srcOrd="3" destOrd="0" presId="urn:microsoft.com/office/officeart/2005/8/layout/hList1"/>
    <dgm:cxn modelId="{6C3CEA2F-2AF9-42E3-ADF6-146919943253}" type="presParOf" srcId="{5A9C075C-11A1-4053-8BDC-E682AD9BB00A}" destId="{F3C17481-4540-4699-875D-7D581472C70E}" srcOrd="4" destOrd="0" presId="urn:microsoft.com/office/officeart/2005/8/layout/hList1"/>
    <dgm:cxn modelId="{CC62F565-721F-4F82-BB9B-E0C057150112}" type="presParOf" srcId="{F3C17481-4540-4699-875D-7D581472C70E}" destId="{1D160457-0F37-4646-AF20-022EDD0E83D8}" srcOrd="0" destOrd="0" presId="urn:microsoft.com/office/officeart/2005/8/layout/hList1"/>
    <dgm:cxn modelId="{88AD47CF-BD27-4561-9A2B-9053A1D096A2}" type="presParOf" srcId="{F3C17481-4540-4699-875D-7D581472C70E}" destId="{74091EBC-21E4-4AB0-BED5-C310B383BF4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5CF5BE-EBD4-4F48-BBA8-22EC96939BE0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54EC8F3-A155-454B-88A0-4811CD2B902C}">
      <dgm:prSet phldrT="[Text]" custT="1"/>
      <dgm:spPr/>
      <dgm:t>
        <a:bodyPr/>
        <a:lstStyle/>
        <a:p>
          <a:r>
            <a:rPr lang="en-GB" sz="2000" dirty="0" smtClean="0"/>
            <a:t>Risk 1: Financial Sustainability – </a:t>
          </a:r>
          <a:br>
            <a:rPr lang="en-GB" sz="2000" dirty="0" smtClean="0"/>
          </a:br>
          <a:r>
            <a:rPr lang="en-GB" sz="2000" dirty="0" smtClean="0">
              <a:solidFill>
                <a:schemeClr val="accent2">
                  <a:lumMod val="60000"/>
                  <a:lumOff val="40000"/>
                </a:schemeClr>
              </a:solidFill>
            </a:rPr>
            <a:t>No joint-action funding</a:t>
          </a:r>
          <a:endParaRPr lang="en-US" sz="2000" dirty="0">
            <a:solidFill>
              <a:schemeClr val="accent2">
                <a:lumMod val="60000"/>
                <a:lumOff val="40000"/>
              </a:schemeClr>
            </a:solidFill>
          </a:endParaRPr>
        </a:p>
      </dgm:t>
    </dgm:pt>
    <dgm:pt modelId="{D70D6780-79CD-4E3C-8597-614498972173}" type="parTrans" cxnId="{855A7A06-8152-4043-869B-01B0BCF8F0DC}">
      <dgm:prSet/>
      <dgm:spPr/>
      <dgm:t>
        <a:bodyPr/>
        <a:lstStyle/>
        <a:p>
          <a:endParaRPr lang="en-US"/>
        </a:p>
      </dgm:t>
    </dgm:pt>
    <dgm:pt modelId="{D9350DF8-ADA4-4E37-90C1-72723E4518BB}" type="sibTrans" cxnId="{855A7A06-8152-4043-869B-01B0BCF8F0DC}">
      <dgm:prSet/>
      <dgm:spPr/>
      <dgm:t>
        <a:bodyPr/>
        <a:lstStyle/>
        <a:p>
          <a:endParaRPr lang="en-US"/>
        </a:p>
      </dgm:t>
    </dgm:pt>
    <dgm:pt modelId="{2977B0BD-BBA8-4498-9314-0168AFA38132}">
      <dgm:prSet phldrT="[Text]" custT="1"/>
      <dgm:spPr/>
      <dgm:t>
        <a:bodyPr anchor="ctr"/>
        <a:lstStyle/>
        <a:p>
          <a:r>
            <a:rPr lang="en-US" sz="1600" dirty="0" smtClean="0"/>
            <a:t>Local partners have possibilities for different sources of funding or actions</a:t>
          </a:r>
          <a:endParaRPr lang="en-US" sz="1600" dirty="0"/>
        </a:p>
      </dgm:t>
    </dgm:pt>
    <dgm:pt modelId="{5B5E6D92-D6F4-49A0-8764-A10F2D6BCDAA}" type="parTrans" cxnId="{B39AA1F3-D4AE-4A04-9685-5E88092C312C}">
      <dgm:prSet/>
      <dgm:spPr/>
      <dgm:t>
        <a:bodyPr/>
        <a:lstStyle/>
        <a:p>
          <a:endParaRPr lang="en-US"/>
        </a:p>
      </dgm:t>
    </dgm:pt>
    <dgm:pt modelId="{5278A183-316B-4F52-B2CC-9F15695E9F13}" type="sibTrans" cxnId="{B39AA1F3-D4AE-4A04-9685-5E88092C312C}">
      <dgm:prSet/>
      <dgm:spPr/>
      <dgm:t>
        <a:bodyPr/>
        <a:lstStyle/>
        <a:p>
          <a:endParaRPr lang="en-US"/>
        </a:p>
      </dgm:t>
    </dgm:pt>
    <dgm:pt modelId="{E259242B-002A-4EAE-8414-8ABD1038F890}">
      <dgm:prSet phldrT="[Text]" custT="1"/>
      <dgm:spPr/>
      <dgm:t>
        <a:bodyPr/>
        <a:lstStyle/>
        <a:p>
          <a:r>
            <a:rPr lang="en-GB" sz="2000" dirty="0" smtClean="0"/>
            <a:t>Risk 2: Policy sustainability – </a:t>
          </a:r>
          <a:r>
            <a:rPr lang="en-GB" sz="2000" dirty="0" smtClean="0">
              <a:solidFill>
                <a:schemeClr val="accent2">
                  <a:lumMod val="60000"/>
                  <a:lumOff val="40000"/>
                </a:schemeClr>
              </a:solidFill>
            </a:rPr>
            <a:t>Lack of political will or capacities</a:t>
          </a:r>
          <a:endParaRPr lang="en-US" sz="2000" dirty="0">
            <a:solidFill>
              <a:schemeClr val="accent2">
                <a:lumMod val="60000"/>
                <a:lumOff val="40000"/>
              </a:schemeClr>
            </a:solidFill>
          </a:endParaRPr>
        </a:p>
      </dgm:t>
    </dgm:pt>
    <dgm:pt modelId="{D03FFA8B-1CF8-48AA-BDD1-7A68E03F1AFA}" type="parTrans" cxnId="{3B5B2A85-FC26-4C6E-B515-1413368BAD55}">
      <dgm:prSet/>
      <dgm:spPr/>
      <dgm:t>
        <a:bodyPr/>
        <a:lstStyle/>
        <a:p>
          <a:endParaRPr lang="en-US"/>
        </a:p>
      </dgm:t>
    </dgm:pt>
    <dgm:pt modelId="{DF2A7D0F-8039-43E8-859F-1381785DBE85}" type="sibTrans" cxnId="{3B5B2A85-FC26-4C6E-B515-1413368BAD55}">
      <dgm:prSet/>
      <dgm:spPr/>
      <dgm:t>
        <a:bodyPr/>
        <a:lstStyle/>
        <a:p>
          <a:endParaRPr lang="en-US"/>
        </a:p>
      </dgm:t>
    </dgm:pt>
    <dgm:pt modelId="{972DE470-0265-4CCA-AECE-7CDF1E5C0110}">
      <dgm:prSet phldrT="[Text]" custT="1"/>
      <dgm:spPr/>
      <dgm:t>
        <a:bodyPr/>
        <a:lstStyle/>
        <a:p>
          <a:r>
            <a:rPr lang="en-US" sz="1600" dirty="0" smtClean="0"/>
            <a:t>Contacts and cooperation have been established with the relevant EC/public authorities</a:t>
          </a:r>
          <a:endParaRPr lang="en-US" sz="1600" dirty="0"/>
        </a:p>
      </dgm:t>
    </dgm:pt>
    <dgm:pt modelId="{7FFEE0C3-8278-4714-9E39-16320900AC51}" type="parTrans" cxnId="{EA5ABDD6-F886-47E1-8DF9-FACCDC6E94AB}">
      <dgm:prSet/>
      <dgm:spPr/>
      <dgm:t>
        <a:bodyPr/>
        <a:lstStyle/>
        <a:p>
          <a:endParaRPr lang="en-US"/>
        </a:p>
      </dgm:t>
    </dgm:pt>
    <dgm:pt modelId="{551BF470-0437-4FA4-8E73-651C1D560A38}" type="sibTrans" cxnId="{EA5ABDD6-F886-47E1-8DF9-FACCDC6E94AB}">
      <dgm:prSet/>
      <dgm:spPr/>
      <dgm:t>
        <a:bodyPr/>
        <a:lstStyle/>
        <a:p>
          <a:endParaRPr lang="en-US"/>
        </a:p>
      </dgm:t>
    </dgm:pt>
    <dgm:pt modelId="{0F6D7182-38EF-4162-8ABD-EA9B43525E29}">
      <dgm:prSet phldrT="[Text]"/>
      <dgm:spPr/>
      <dgm:t>
        <a:bodyPr/>
        <a:lstStyle/>
        <a:p>
          <a:r>
            <a:rPr lang="en-US" dirty="0" smtClean="0"/>
            <a:t>Risk 3: Development of parallel monitoring system – </a:t>
          </a:r>
          <a:r>
            <a:rPr lang="en-US" dirty="0" smtClean="0">
              <a:solidFill>
                <a:schemeClr val="accent2">
                  <a:lumMod val="60000"/>
                  <a:lumOff val="40000"/>
                </a:schemeClr>
              </a:solidFill>
            </a:rPr>
            <a:t>EU CS Guidelines </a:t>
          </a:r>
          <a:endParaRPr lang="en-US" dirty="0">
            <a:solidFill>
              <a:schemeClr val="accent2">
                <a:lumMod val="60000"/>
                <a:lumOff val="40000"/>
              </a:schemeClr>
            </a:solidFill>
          </a:endParaRPr>
        </a:p>
      </dgm:t>
    </dgm:pt>
    <dgm:pt modelId="{DCBE571C-25C6-43E9-A069-ACC9E892E3CC}" type="parTrans" cxnId="{A4B20A36-98F3-42E1-B49D-3320D22923D8}">
      <dgm:prSet/>
      <dgm:spPr/>
      <dgm:t>
        <a:bodyPr/>
        <a:lstStyle/>
        <a:p>
          <a:endParaRPr lang="en-US"/>
        </a:p>
      </dgm:t>
    </dgm:pt>
    <dgm:pt modelId="{91627BD8-87B4-4FD2-9470-25663DF6F5D6}" type="sibTrans" cxnId="{A4B20A36-98F3-42E1-B49D-3320D22923D8}">
      <dgm:prSet/>
      <dgm:spPr/>
      <dgm:t>
        <a:bodyPr/>
        <a:lstStyle/>
        <a:p>
          <a:endParaRPr lang="en-US"/>
        </a:p>
      </dgm:t>
    </dgm:pt>
    <dgm:pt modelId="{92288910-044B-4ECA-BFCA-CF8212696FF3}">
      <dgm:prSet phldrT="[Text]" custT="1"/>
      <dgm:spPr/>
      <dgm:t>
        <a:bodyPr/>
        <a:lstStyle/>
        <a:p>
          <a:r>
            <a:rPr lang="en-GB" sz="2000" dirty="0" smtClean="0"/>
            <a:t>Risk 3: Unstable </a:t>
          </a:r>
          <a:r>
            <a:rPr lang="en-US" sz="2000" dirty="0" smtClean="0"/>
            <a:t>political and social environment</a:t>
          </a:r>
          <a:endParaRPr lang="en-US" sz="2000" dirty="0"/>
        </a:p>
      </dgm:t>
    </dgm:pt>
    <dgm:pt modelId="{58A40FBA-B6D0-427A-B067-F4F2F3B640DE}" type="parTrans" cxnId="{6D5FDBEB-5059-448D-ADD3-168976531D3D}">
      <dgm:prSet/>
      <dgm:spPr/>
      <dgm:t>
        <a:bodyPr/>
        <a:lstStyle/>
        <a:p>
          <a:endParaRPr lang="en-US"/>
        </a:p>
      </dgm:t>
    </dgm:pt>
    <dgm:pt modelId="{91E2E9BD-300B-4019-A1C2-EE9D36B2969B}" type="sibTrans" cxnId="{6D5FDBEB-5059-448D-ADD3-168976531D3D}">
      <dgm:prSet/>
      <dgm:spPr/>
      <dgm:t>
        <a:bodyPr/>
        <a:lstStyle/>
        <a:p>
          <a:endParaRPr lang="en-US"/>
        </a:p>
      </dgm:t>
    </dgm:pt>
    <dgm:pt modelId="{0F8627DD-5770-4604-BB21-BCF8922D44D3}">
      <dgm:prSet phldrT="[Text]" custT="1"/>
      <dgm:spPr/>
      <dgm:t>
        <a:bodyPr anchor="ctr"/>
        <a:lstStyle/>
        <a:p>
          <a:r>
            <a:rPr lang="en-GB" sz="1600" dirty="0" smtClean="0"/>
            <a:t>Joint strategic work by the network in the following year</a:t>
          </a:r>
          <a:endParaRPr lang="en-US" sz="1600" dirty="0"/>
        </a:p>
      </dgm:t>
    </dgm:pt>
    <dgm:pt modelId="{D35CDAF8-8218-4E4B-BFD2-95A6CCFCAF66}" type="parTrans" cxnId="{36E39055-378B-49D3-998C-2CF04B31751D}">
      <dgm:prSet/>
      <dgm:spPr/>
      <dgm:t>
        <a:bodyPr/>
        <a:lstStyle/>
        <a:p>
          <a:endParaRPr lang="en-US"/>
        </a:p>
      </dgm:t>
    </dgm:pt>
    <dgm:pt modelId="{0529F879-6506-4E99-BBDF-902C230ED8DC}" type="sibTrans" cxnId="{36E39055-378B-49D3-998C-2CF04B31751D}">
      <dgm:prSet/>
      <dgm:spPr/>
      <dgm:t>
        <a:bodyPr/>
        <a:lstStyle/>
        <a:p>
          <a:endParaRPr lang="en-US"/>
        </a:p>
      </dgm:t>
    </dgm:pt>
    <dgm:pt modelId="{7946F449-0418-4835-8B24-D77AB66E9CB1}">
      <dgm:prSet phldrT="[Text]" custT="1"/>
      <dgm:spPr/>
      <dgm:t>
        <a:bodyPr/>
        <a:lstStyle/>
        <a:p>
          <a:r>
            <a:rPr lang="en-GB" sz="1600" dirty="0" smtClean="0"/>
            <a:t>Alternative list of potential participants </a:t>
          </a:r>
          <a:endParaRPr lang="en-US" sz="1600" dirty="0"/>
        </a:p>
      </dgm:t>
    </dgm:pt>
    <dgm:pt modelId="{30D10D0B-EB40-428F-89E9-3619FBAA1456}" type="parTrans" cxnId="{A597850A-6AB7-413A-9140-76F912328909}">
      <dgm:prSet/>
      <dgm:spPr/>
      <dgm:t>
        <a:bodyPr/>
        <a:lstStyle/>
        <a:p>
          <a:endParaRPr lang="en-US"/>
        </a:p>
      </dgm:t>
    </dgm:pt>
    <dgm:pt modelId="{DF58B15B-6726-4215-BE10-A5E0B0E2C8A5}" type="sibTrans" cxnId="{A597850A-6AB7-413A-9140-76F912328909}">
      <dgm:prSet/>
      <dgm:spPr/>
      <dgm:t>
        <a:bodyPr/>
        <a:lstStyle/>
        <a:p>
          <a:endParaRPr lang="en-US"/>
        </a:p>
      </dgm:t>
    </dgm:pt>
    <dgm:pt modelId="{13793411-C2E7-43E2-915B-7BAD9581C262}">
      <dgm:prSet phldrT="[Text]" custT="1"/>
      <dgm:spPr/>
      <dgm:t>
        <a:bodyPr/>
        <a:lstStyle/>
        <a:p>
          <a:r>
            <a:rPr lang="en-US" sz="1600" dirty="0" smtClean="0"/>
            <a:t>The monitoring reports should be further developed and the EU CS Guidelines targets brought to the same direction in order to avoid duplication of efforts</a:t>
          </a:r>
          <a:endParaRPr lang="en-US" sz="1600" dirty="0">
            <a:solidFill>
              <a:schemeClr val="accent2">
                <a:lumMod val="60000"/>
                <a:lumOff val="40000"/>
              </a:schemeClr>
            </a:solidFill>
          </a:endParaRPr>
        </a:p>
      </dgm:t>
    </dgm:pt>
    <dgm:pt modelId="{A2405E9D-ECE7-4FF2-BADF-A20E2E2654EE}" type="parTrans" cxnId="{0EA11E9E-A13B-4A4A-9F37-D92A64D37C9A}">
      <dgm:prSet/>
      <dgm:spPr/>
      <dgm:t>
        <a:bodyPr/>
        <a:lstStyle/>
        <a:p>
          <a:endParaRPr lang="en-US"/>
        </a:p>
      </dgm:t>
    </dgm:pt>
    <dgm:pt modelId="{F587619A-837B-49EF-8032-7A926AFDC4D2}" type="sibTrans" cxnId="{0EA11E9E-A13B-4A4A-9F37-D92A64D37C9A}">
      <dgm:prSet/>
      <dgm:spPr/>
      <dgm:t>
        <a:bodyPr/>
        <a:lstStyle/>
        <a:p>
          <a:endParaRPr lang="en-US"/>
        </a:p>
      </dgm:t>
    </dgm:pt>
    <dgm:pt modelId="{75BE4DD9-0E7F-4167-8961-28CDF0209895}">
      <dgm:prSet phldrT="[Text]" custT="1"/>
      <dgm:spPr/>
      <dgm:t>
        <a:bodyPr/>
        <a:lstStyle/>
        <a:p>
          <a:r>
            <a:rPr lang="en-US" sz="1600" dirty="0" smtClean="0"/>
            <a:t>Long years of work dedicated for peace and stability in the region </a:t>
          </a:r>
          <a:endParaRPr lang="en-US" sz="1600" dirty="0"/>
        </a:p>
      </dgm:t>
    </dgm:pt>
    <dgm:pt modelId="{EEF8E1EF-6792-43FA-B4D9-C07D5ECFA0E3}" type="parTrans" cxnId="{E53383FF-FCAF-4CBC-9DC5-71429D7745BB}">
      <dgm:prSet/>
      <dgm:spPr/>
      <dgm:t>
        <a:bodyPr/>
        <a:lstStyle/>
        <a:p>
          <a:endParaRPr lang="en-US"/>
        </a:p>
      </dgm:t>
    </dgm:pt>
    <dgm:pt modelId="{7065F481-AD75-467E-A450-4D998EA90BC1}" type="sibTrans" cxnId="{E53383FF-FCAF-4CBC-9DC5-71429D7745BB}">
      <dgm:prSet/>
      <dgm:spPr/>
      <dgm:t>
        <a:bodyPr/>
        <a:lstStyle/>
        <a:p>
          <a:endParaRPr lang="en-US"/>
        </a:p>
      </dgm:t>
    </dgm:pt>
    <dgm:pt modelId="{757FBDDD-BC69-4D48-BAC8-84E2B31B690C}">
      <dgm:prSet phldrT="[Text]" custT="1"/>
      <dgm:spPr/>
      <dgm:t>
        <a:bodyPr/>
        <a:lstStyle/>
        <a:p>
          <a:r>
            <a:rPr lang="en-GB" sz="1600" dirty="0" smtClean="0"/>
            <a:t>Viable partnership constructed between the members in the network</a:t>
          </a:r>
          <a:endParaRPr lang="en-US" sz="1600" dirty="0"/>
        </a:p>
      </dgm:t>
    </dgm:pt>
    <dgm:pt modelId="{B0E7D9E1-4051-4270-B0DA-A145055851B2}" type="parTrans" cxnId="{E3536E37-2000-4D67-90B4-8950B6987252}">
      <dgm:prSet/>
      <dgm:spPr/>
      <dgm:t>
        <a:bodyPr/>
        <a:lstStyle/>
        <a:p>
          <a:endParaRPr lang="en-US"/>
        </a:p>
      </dgm:t>
    </dgm:pt>
    <dgm:pt modelId="{AF84F0C5-1DF5-44E3-BDB4-314BED2576A5}" type="sibTrans" cxnId="{E3536E37-2000-4D67-90B4-8950B6987252}">
      <dgm:prSet/>
      <dgm:spPr/>
      <dgm:t>
        <a:bodyPr/>
        <a:lstStyle/>
        <a:p>
          <a:endParaRPr lang="en-US"/>
        </a:p>
      </dgm:t>
    </dgm:pt>
    <dgm:pt modelId="{B5F28506-E273-48C0-99D0-6AAFC86AC826}" type="pres">
      <dgm:prSet presAssocID="{7D5CF5BE-EBD4-4F48-BBA8-22EC96939BE0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C832E5B-BFD6-4E98-840C-DA8FE4EB6BC5}" type="pres">
      <dgm:prSet presAssocID="{E54EC8F3-A155-454B-88A0-4811CD2B902C}" presName="linNode" presStyleCnt="0"/>
      <dgm:spPr/>
    </dgm:pt>
    <dgm:pt modelId="{60FEEBA5-F6F0-4D41-A250-15A3A3268F15}" type="pres">
      <dgm:prSet presAssocID="{E54EC8F3-A155-454B-88A0-4811CD2B902C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515F49-36EE-4030-8768-58D17BCBB76D}" type="pres">
      <dgm:prSet presAssocID="{E54EC8F3-A155-454B-88A0-4811CD2B902C}" presName="childShp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019904-CE74-4AEC-B68B-F911742A8D9B}" type="pres">
      <dgm:prSet presAssocID="{D9350DF8-ADA4-4E37-90C1-72723E4518BB}" presName="spacing" presStyleCnt="0"/>
      <dgm:spPr/>
    </dgm:pt>
    <dgm:pt modelId="{FDCA2657-E609-4C45-83D7-0B4599A71418}" type="pres">
      <dgm:prSet presAssocID="{E259242B-002A-4EAE-8414-8ABD1038F890}" presName="linNode" presStyleCnt="0"/>
      <dgm:spPr/>
    </dgm:pt>
    <dgm:pt modelId="{AA3B0B93-DB7A-43E0-9532-3624625E55AB}" type="pres">
      <dgm:prSet presAssocID="{E259242B-002A-4EAE-8414-8ABD1038F890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A005EF-3E3F-412D-87B3-7AC0FE7116A0}" type="pres">
      <dgm:prSet presAssocID="{E259242B-002A-4EAE-8414-8ABD1038F890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11EACB-5E13-483D-B24D-B36A8E5A7F44}" type="pres">
      <dgm:prSet presAssocID="{DF2A7D0F-8039-43E8-859F-1381785DBE85}" presName="spacing" presStyleCnt="0"/>
      <dgm:spPr/>
    </dgm:pt>
    <dgm:pt modelId="{8615C811-6A1E-4959-8F24-EABB685D3028}" type="pres">
      <dgm:prSet presAssocID="{0F6D7182-38EF-4162-8ABD-EA9B43525E29}" presName="linNode" presStyleCnt="0"/>
      <dgm:spPr/>
    </dgm:pt>
    <dgm:pt modelId="{20CD3125-1011-40B5-9F05-D531E3D84703}" type="pres">
      <dgm:prSet presAssocID="{0F6D7182-38EF-4162-8ABD-EA9B43525E29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921367-84EC-45BD-BB55-81704DDF95FC}" type="pres">
      <dgm:prSet presAssocID="{0F6D7182-38EF-4162-8ABD-EA9B43525E29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BF1278-569E-43D2-B070-C30B340BF3FF}" type="pres">
      <dgm:prSet presAssocID="{91627BD8-87B4-4FD2-9470-25663DF6F5D6}" presName="spacing" presStyleCnt="0"/>
      <dgm:spPr/>
    </dgm:pt>
    <dgm:pt modelId="{2ED29BDB-F8C5-4F47-A798-9FFDA42026A3}" type="pres">
      <dgm:prSet presAssocID="{92288910-044B-4ECA-BFCA-CF8212696FF3}" presName="linNode" presStyleCnt="0"/>
      <dgm:spPr/>
    </dgm:pt>
    <dgm:pt modelId="{AFB68386-E855-4115-93A2-65CAA4BDA74B}" type="pres">
      <dgm:prSet presAssocID="{92288910-044B-4ECA-BFCA-CF8212696FF3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8FB4E9-00C6-4B62-B085-BDA2DF6C954A}" type="pres">
      <dgm:prSet presAssocID="{92288910-044B-4ECA-BFCA-CF8212696FF3}" presName="childShp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A5ABDD6-F886-47E1-8DF9-FACCDC6E94AB}" srcId="{E259242B-002A-4EAE-8414-8ABD1038F890}" destId="{972DE470-0265-4CCA-AECE-7CDF1E5C0110}" srcOrd="0" destOrd="0" parTransId="{7FFEE0C3-8278-4714-9E39-16320900AC51}" sibTransId="{551BF470-0437-4FA4-8E73-651C1D560A38}"/>
    <dgm:cxn modelId="{01C7D2C2-A615-4631-8821-7F6ACD5A1CA5}" type="presOf" srcId="{2977B0BD-BBA8-4498-9314-0168AFA38132}" destId="{88515F49-36EE-4030-8768-58D17BCBB76D}" srcOrd="0" destOrd="0" presId="urn:microsoft.com/office/officeart/2005/8/layout/vList6"/>
    <dgm:cxn modelId="{9FD694F2-E735-48AC-BD29-D60D825CD7E6}" type="presOf" srcId="{757FBDDD-BC69-4D48-BAC8-84E2B31B690C}" destId="{B88FB4E9-00C6-4B62-B085-BDA2DF6C954A}" srcOrd="0" destOrd="0" presId="urn:microsoft.com/office/officeart/2005/8/layout/vList6"/>
    <dgm:cxn modelId="{855A7A06-8152-4043-869B-01B0BCF8F0DC}" srcId="{7D5CF5BE-EBD4-4F48-BBA8-22EC96939BE0}" destId="{E54EC8F3-A155-454B-88A0-4811CD2B902C}" srcOrd="0" destOrd="0" parTransId="{D70D6780-79CD-4E3C-8597-614498972173}" sibTransId="{D9350DF8-ADA4-4E37-90C1-72723E4518BB}"/>
    <dgm:cxn modelId="{83247875-618B-43DA-BED5-B61244DCD713}" type="presOf" srcId="{7946F449-0418-4835-8B24-D77AB66E9CB1}" destId="{09A005EF-3E3F-412D-87B3-7AC0FE7116A0}" srcOrd="0" destOrd="1" presId="urn:microsoft.com/office/officeart/2005/8/layout/vList6"/>
    <dgm:cxn modelId="{EFF518D4-602F-4176-842E-D69FDEE70109}" type="presOf" srcId="{75BE4DD9-0E7F-4167-8961-28CDF0209895}" destId="{B88FB4E9-00C6-4B62-B085-BDA2DF6C954A}" srcOrd="0" destOrd="1" presId="urn:microsoft.com/office/officeart/2005/8/layout/vList6"/>
    <dgm:cxn modelId="{B39AA1F3-D4AE-4A04-9685-5E88092C312C}" srcId="{E54EC8F3-A155-454B-88A0-4811CD2B902C}" destId="{2977B0BD-BBA8-4498-9314-0168AFA38132}" srcOrd="0" destOrd="0" parTransId="{5B5E6D92-D6F4-49A0-8764-A10F2D6BCDAA}" sibTransId="{5278A183-316B-4F52-B2CC-9F15695E9F13}"/>
    <dgm:cxn modelId="{36E39055-378B-49D3-998C-2CF04B31751D}" srcId="{E54EC8F3-A155-454B-88A0-4811CD2B902C}" destId="{0F8627DD-5770-4604-BB21-BCF8922D44D3}" srcOrd="1" destOrd="0" parTransId="{D35CDAF8-8218-4E4B-BFD2-95A6CCFCAF66}" sibTransId="{0529F879-6506-4E99-BBDF-902C230ED8DC}"/>
    <dgm:cxn modelId="{A7122743-C96C-4FFB-970E-D9E7CE7D6564}" type="presOf" srcId="{972DE470-0265-4CCA-AECE-7CDF1E5C0110}" destId="{09A005EF-3E3F-412D-87B3-7AC0FE7116A0}" srcOrd="0" destOrd="0" presId="urn:microsoft.com/office/officeart/2005/8/layout/vList6"/>
    <dgm:cxn modelId="{A597850A-6AB7-413A-9140-76F912328909}" srcId="{E259242B-002A-4EAE-8414-8ABD1038F890}" destId="{7946F449-0418-4835-8B24-D77AB66E9CB1}" srcOrd="1" destOrd="0" parTransId="{30D10D0B-EB40-428F-89E9-3619FBAA1456}" sibTransId="{DF58B15B-6726-4215-BE10-A5E0B0E2C8A5}"/>
    <dgm:cxn modelId="{D0220331-EBDF-4210-8A55-0D8595791CE2}" type="presOf" srcId="{0F8627DD-5770-4604-BB21-BCF8922D44D3}" destId="{88515F49-36EE-4030-8768-58D17BCBB76D}" srcOrd="0" destOrd="1" presId="urn:microsoft.com/office/officeart/2005/8/layout/vList6"/>
    <dgm:cxn modelId="{492BCFA1-1628-4842-99E5-2DDCF56077F6}" type="presOf" srcId="{E259242B-002A-4EAE-8414-8ABD1038F890}" destId="{AA3B0B93-DB7A-43E0-9532-3624625E55AB}" srcOrd="0" destOrd="0" presId="urn:microsoft.com/office/officeart/2005/8/layout/vList6"/>
    <dgm:cxn modelId="{DDBC0DA2-CF2F-4318-814D-B6B7F1C36FC4}" type="presOf" srcId="{0F6D7182-38EF-4162-8ABD-EA9B43525E29}" destId="{20CD3125-1011-40B5-9F05-D531E3D84703}" srcOrd="0" destOrd="0" presId="urn:microsoft.com/office/officeart/2005/8/layout/vList6"/>
    <dgm:cxn modelId="{3B5B2A85-FC26-4C6E-B515-1413368BAD55}" srcId="{7D5CF5BE-EBD4-4F48-BBA8-22EC96939BE0}" destId="{E259242B-002A-4EAE-8414-8ABD1038F890}" srcOrd="1" destOrd="0" parTransId="{D03FFA8B-1CF8-48AA-BDD1-7A68E03F1AFA}" sibTransId="{DF2A7D0F-8039-43E8-859F-1381785DBE85}"/>
    <dgm:cxn modelId="{42F1F4A5-0816-43AC-86FB-F8FDB6402602}" type="presOf" srcId="{E54EC8F3-A155-454B-88A0-4811CD2B902C}" destId="{60FEEBA5-F6F0-4D41-A250-15A3A3268F15}" srcOrd="0" destOrd="0" presId="urn:microsoft.com/office/officeart/2005/8/layout/vList6"/>
    <dgm:cxn modelId="{0EA11E9E-A13B-4A4A-9F37-D92A64D37C9A}" srcId="{0F6D7182-38EF-4162-8ABD-EA9B43525E29}" destId="{13793411-C2E7-43E2-915B-7BAD9581C262}" srcOrd="0" destOrd="0" parTransId="{A2405E9D-ECE7-4FF2-BADF-A20E2E2654EE}" sibTransId="{F587619A-837B-49EF-8032-7A926AFDC4D2}"/>
    <dgm:cxn modelId="{E3536E37-2000-4D67-90B4-8950B6987252}" srcId="{92288910-044B-4ECA-BFCA-CF8212696FF3}" destId="{757FBDDD-BC69-4D48-BAC8-84E2B31B690C}" srcOrd="0" destOrd="0" parTransId="{B0E7D9E1-4051-4270-B0DA-A145055851B2}" sibTransId="{AF84F0C5-1DF5-44E3-BDB4-314BED2576A5}"/>
    <dgm:cxn modelId="{047EBC95-2E15-4121-837A-D896EB1CD720}" type="presOf" srcId="{7D5CF5BE-EBD4-4F48-BBA8-22EC96939BE0}" destId="{B5F28506-E273-48C0-99D0-6AAFC86AC826}" srcOrd="0" destOrd="0" presId="urn:microsoft.com/office/officeart/2005/8/layout/vList6"/>
    <dgm:cxn modelId="{A4B20A36-98F3-42E1-B49D-3320D22923D8}" srcId="{7D5CF5BE-EBD4-4F48-BBA8-22EC96939BE0}" destId="{0F6D7182-38EF-4162-8ABD-EA9B43525E29}" srcOrd="2" destOrd="0" parTransId="{DCBE571C-25C6-43E9-A069-ACC9E892E3CC}" sibTransId="{91627BD8-87B4-4FD2-9470-25663DF6F5D6}"/>
    <dgm:cxn modelId="{6D5FDBEB-5059-448D-ADD3-168976531D3D}" srcId="{7D5CF5BE-EBD4-4F48-BBA8-22EC96939BE0}" destId="{92288910-044B-4ECA-BFCA-CF8212696FF3}" srcOrd="3" destOrd="0" parTransId="{58A40FBA-B6D0-427A-B067-F4F2F3B640DE}" sibTransId="{91E2E9BD-300B-4019-A1C2-EE9D36B2969B}"/>
    <dgm:cxn modelId="{09F0B068-7DC1-4259-AF62-0B13CC2A4EE2}" type="presOf" srcId="{13793411-C2E7-43E2-915B-7BAD9581C262}" destId="{81921367-84EC-45BD-BB55-81704DDF95FC}" srcOrd="0" destOrd="0" presId="urn:microsoft.com/office/officeart/2005/8/layout/vList6"/>
    <dgm:cxn modelId="{641A886A-B9EF-4BDC-9917-833B59489862}" type="presOf" srcId="{92288910-044B-4ECA-BFCA-CF8212696FF3}" destId="{AFB68386-E855-4115-93A2-65CAA4BDA74B}" srcOrd="0" destOrd="0" presId="urn:microsoft.com/office/officeart/2005/8/layout/vList6"/>
    <dgm:cxn modelId="{E53383FF-FCAF-4CBC-9DC5-71429D7745BB}" srcId="{92288910-044B-4ECA-BFCA-CF8212696FF3}" destId="{75BE4DD9-0E7F-4167-8961-28CDF0209895}" srcOrd="1" destOrd="0" parTransId="{EEF8E1EF-6792-43FA-B4D9-C07D5ECFA0E3}" sibTransId="{7065F481-AD75-467E-A450-4D998EA90BC1}"/>
    <dgm:cxn modelId="{94E6190B-5BDC-4395-A145-31F1ACB1263A}" type="presParOf" srcId="{B5F28506-E273-48C0-99D0-6AAFC86AC826}" destId="{FC832E5B-BFD6-4E98-840C-DA8FE4EB6BC5}" srcOrd="0" destOrd="0" presId="urn:microsoft.com/office/officeart/2005/8/layout/vList6"/>
    <dgm:cxn modelId="{CDBCBABD-486D-4E26-884D-061400FF7C01}" type="presParOf" srcId="{FC832E5B-BFD6-4E98-840C-DA8FE4EB6BC5}" destId="{60FEEBA5-F6F0-4D41-A250-15A3A3268F15}" srcOrd="0" destOrd="0" presId="urn:microsoft.com/office/officeart/2005/8/layout/vList6"/>
    <dgm:cxn modelId="{AD0CD059-0523-4A04-836E-A29F7B2AF19A}" type="presParOf" srcId="{FC832E5B-BFD6-4E98-840C-DA8FE4EB6BC5}" destId="{88515F49-36EE-4030-8768-58D17BCBB76D}" srcOrd="1" destOrd="0" presId="urn:microsoft.com/office/officeart/2005/8/layout/vList6"/>
    <dgm:cxn modelId="{070CEA4B-D701-4D59-A4E4-B18552E79D38}" type="presParOf" srcId="{B5F28506-E273-48C0-99D0-6AAFC86AC826}" destId="{EA019904-CE74-4AEC-B68B-F911742A8D9B}" srcOrd="1" destOrd="0" presId="urn:microsoft.com/office/officeart/2005/8/layout/vList6"/>
    <dgm:cxn modelId="{30E7AF4D-8B2D-4CB1-A4A9-55F3F637FBED}" type="presParOf" srcId="{B5F28506-E273-48C0-99D0-6AAFC86AC826}" destId="{FDCA2657-E609-4C45-83D7-0B4599A71418}" srcOrd="2" destOrd="0" presId="urn:microsoft.com/office/officeart/2005/8/layout/vList6"/>
    <dgm:cxn modelId="{73494FB4-503C-4F00-96BE-A26BBE78A246}" type="presParOf" srcId="{FDCA2657-E609-4C45-83D7-0B4599A71418}" destId="{AA3B0B93-DB7A-43E0-9532-3624625E55AB}" srcOrd="0" destOrd="0" presId="urn:microsoft.com/office/officeart/2005/8/layout/vList6"/>
    <dgm:cxn modelId="{BA70BB27-FA4F-46EB-A5E5-E03AA5388208}" type="presParOf" srcId="{FDCA2657-E609-4C45-83D7-0B4599A71418}" destId="{09A005EF-3E3F-412D-87B3-7AC0FE7116A0}" srcOrd="1" destOrd="0" presId="urn:microsoft.com/office/officeart/2005/8/layout/vList6"/>
    <dgm:cxn modelId="{7631875A-BF56-475A-9F7E-36B81D01B191}" type="presParOf" srcId="{B5F28506-E273-48C0-99D0-6AAFC86AC826}" destId="{4411EACB-5E13-483D-B24D-B36A8E5A7F44}" srcOrd="3" destOrd="0" presId="urn:microsoft.com/office/officeart/2005/8/layout/vList6"/>
    <dgm:cxn modelId="{753B165A-0C34-4C8D-8A6D-08155E7D7A97}" type="presParOf" srcId="{B5F28506-E273-48C0-99D0-6AAFC86AC826}" destId="{8615C811-6A1E-4959-8F24-EABB685D3028}" srcOrd="4" destOrd="0" presId="urn:microsoft.com/office/officeart/2005/8/layout/vList6"/>
    <dgm:cxn modelId="{31E8AA63-5909-4CC1-8C10-E58C7868C6E9}" type="presParOf" srcId="{8615C811-6A1E-4959-8F24-EABB685D3028}" destId="{20CD3125-1011-40B5-9F05-D531E3D84703}" srcOrd="0" destOrd="0" presId="urn:microsoft.com/office/officeart/2005/8/layout/vList6"/>
    <dgm:cxn modelId="{AB16DB78-AF37-4AFF-8468-DEF2E72047F7}" type="presParOf" srcId="{8615C811-6A1E-4959-8F24-EABB685D3028}" destId="{81921367-84EC-45BD-BB55-81704DDF95FC}" srcOrd="1" destOrd="0" presId="urn:microsoft.com/office/officeart/2005/8/layout/vList6"/>
    <dgm:cxn modelId="{13E88399-E3D0-429E-95DC-5169559E5AEC}" type="presParOf" srcId="{B5F28506-E273-48C0-99D0-6AAFC86AC826}" destId="{49BF1278-569E-43D2-B070-C30B340BF3FF}" srcOrd="5" destOrd="0" presId="urn:microsoft.com/office/officeart/2005/8/layout/vList6"/>
    <dgm:cxn modelId="{1E10C08F-2652-4B08-8744-6C56F838F7CF}" type="presParOf" srcId="{B5F28506-E273-48C0-99D0-6AAFC86AC826}" destId="{2ED29BDB-F8C5-4F47-A798-9FFDA42026A3}" srcOrd="6" destOrd="0" presId="urn:microsoft.com/office/officeart/2005/8/layout/vList6"/>
    <dgm:cxn modelId="{543C0D3F-ACA3-4D28-9619-43EF9FCC26D4}" type="presParOf" srcId="{2ED29BDB-F8C5-4F47-A798-9FFDA42026A3}" destId="{AFB68386-E855-4115-93A2-65CAA4BDA74B}" srcOrd="0" destOrd="0" presId="urn:microsoft.com/office/officeart/2005/8/layout/vList6"/>
    <dgm:cxn modelId="{7FFAB7F6-19E4-4FC5-9772-CA954F49130A}" type="presParOf" srcId="{2ED29BDB-F8C5-4F47-A798-9FFDA42026A3}" destId="{B88FB4E9-00C6-4B62-B085-BDA2DF6C954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5E4043-3B9C-4754-930F-F5CC5C2BD0D6}">
      <dsp:nvSpPr>
        <dsp:cNvPr id="0" name=""/>
        <dsp:cNvSpPr/>
      </dsp:nvSpPr>
      <dsp:spPr>
        <a:xfrm>
          <a:off x="2388" y="33444"/>
          <a:ext cx="2328973" cy="6553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Financial Sustainability</a:t>
          </a:r>
          <a:endParaRPr lang="en-US" sz="1800" b="1" kern="1200" dirty="0"/>
        </a:p>
      </dsp:txBody>
      <dsp:txXfrm>
        <a:off x="2388" y="33444"/>
        <a:ext cx="2328973" cy="655346"/>
      </dsp:txXfrm>
    </dsp:sp>
    <dsp:sp modelId="{BC786758-BA4A-4B15-8894-96CD4A060123}">
      <dsp:nvSpPr>
        <dsp:cNvPr id="0" name=""/>
        <dsp:cNvSpPr/>
      </dsp:nvSpPr>
      <dsp:spPr>
        <a:xfrm>
          <a:off x="2388" y="688790"/>
          <a:ext cx="2328973" cy="44623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Several small independent sources of funding 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700" kern="1200" dirty="0" smtClean="0"/>
            <a:t>Monitoring Matrix </a:t>
          </a:r>
          <a:r>
            <a:rPr lang="en-GB" sz="1700" kern="1200" dirty="0" smtClean="0"/>
            <a:t>(MM) activities </a:t>
          </a:r>
          <a:r>
            <a:rPr lang="en-GB" sz="1700" kern="1200" dirty="0" smtClean="0"/>
            <a:t>designed to continue beyond 2017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Closely related with the continued support from EU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Additional funds have been identified, raised and used during the years of the FPA implementation</a:t>
          </a:r>
          <a:endParaRPr lang="en-US" sz="1700" kern="1200" dirty="0"/>
        </a:p>
      </dsp:txBody>
      <dsp:txXfrm>
        <a:off x="2388" y="688790"/>
        <a:ext cx="2328973" cy="4462340"/>
      </dsp:txXfrm>
    </dsp:sp>
    <dsp:sp modelId="{BEB09A99-0701-4E14-BD36-F3E62C2A2E1D}">
      <dsp:nvSpPr>
        <dsp:cNvPr id="0" name=""/>
        <dsp:cNvSpPr/>
      </dsp:nvSpPr>
      <dsp:spPr>
        <a:xfrm>
          <a:off x="2657419" y="33444"/>
          <a:ext cx="2328973" cy="6553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Institutional Sustainability</a:t>
          </a:r>
          <a:endParaRPr lang="en-US" sz="1800" b="1" kern="1200" dirty="0"/>
        </a:p>
      </dsp:txBody>
      <dsp:txXfrm>
        <a:off x="2657419" y="33444"/>
        <a:ext cx="2328973" cy="655346"/>
      </dsp:txXfrm>
    </dsp:sp>
    <dsp:sp modelId="{B7D4462C-7C0B-432C-9735-884082709E4F}">
      <dsp:nvSpPr>
        <dsp:cNvPr id="0" name=""/>
        <dsp:cNvSpPr/>
      </dsp:nvSpPr>
      <dsp:spPr>
        <a:xfrm>
          <a:off x="2657419" y="688790"/>
          <a:ext cx="2328973" cy="44623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Highly developed network structure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Products and outcomes used by the EC and other stakeholders 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Project involvement of the members guarantees ownership and strengthens sustainability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Supporting national organizations in each country through sub-grant scheme</a:t>
          </a:r>
          <a:endParaRPr lang="en-US" sz="1700" kern="1200" dirty="0"/>
        </a:p>
      </dsp:txBody>
      <dsp:txXfrm>
        <a:off x="2657419" y="688790"/>
        <a:ext cx="2328973" cy="4462340"/>
      </dsp:txXfrm>
    </dsp:sp>
    <dsp:sp modelId="{1D160457-0F37-4646-AF20-022EDD0E83D8}">
      <dsp:nvSpPr>
        <dsp:cNvPr id="0" name=""/>
        <dsp:cNvSpPr/>
      </dsp:nvSpPr>
      <dsp:spPr>
        <a:xfrm>
          <a:off x="5314838" y="33444"/>
          <a:ext cx="2328973" cy="6553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Policy-level Sustainability</a:t>
          </a:r>
          <a:endParaRPr lang="en-US" sz="1800" b="1" kern="1200" dirty="0"/>
        </a:p>
      </dsp:txBody>
      <dsp:txXfrm>
        <a:off x="5314838" y="33444"/>
        <a:ext cx="2328973" cy="655346"/>
      </dsp:txXfrm>
    </dsp:sp>
    <dsp:sp modelId="{74091EBC-21E4-4AB0-BED5-C310B383BF44}">
      <dsp:nvSpPr>
        <dsp:cNvPr id="0" name=""/>
        <dsp:cNvSpPr/>
      </dsp:nvSpPr>
      <dsp:spPr>
        <a:xfrm>
          <a:off x="5312449" y="688790"/>
          <a:ext cx="2328973" cy="44623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BCSDN expertise used by Governmental offices in the region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Cooperation for the development of a Gov2Gov regional web platform and a self-assessment tool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Policy dialogue on national level </a:t>
          </a:r>
          <a:r>
            <a:rPr lang="en-US" sz="1700" kern="1200" dirty="0" smtClean="0"/>
            <a:t>leads </a:t>
          </a:r>
          <a:r>
            <a:rPr lang="en-US" sz="1700" kern="1200" dirty="0" smtClean="0"/>
            <a:t>to mutual recognition, trust and cooperation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700" kern="1200" dirty="0" smtClean="0"/>
            <a:t>MM feeding </a:t>
          </a:r>
          <a:r>
            <a:rPr lang="en-GB" sz="1700" kern="1200" dirty="0" smtClean="0"/>
            <a:t>into the EU CS Guidelines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EE expertise shared in other regions (e.g. BlackSea)</a:t>
          </a:r>
          <a:endParaRPr lang="en-US" sz="1700" kern="1200" dirty="0"/>
        </a:p>
      </dsp:txBody>
      <dsp:txXfrm>
        <a:off x="5312449" y="688790"/>
        <a:ext cx="2328973" cy="44623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515F49-36EE-4030-8768-58D17BCBB76D}">
      <dsp:nvSpPr>
        <dsp:cNvPr id="0" name=""/>
        <dsp:cNvSpPr/>
      </dsp:nvSpPr>
      <dsp:spPr>
        <a:xfrm>
          <a:off x="3057524" y="1325"/>
          <a:ext cx="4586287" cy="105193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Local partners have possibilities for different sources of funding or actions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Joint strategic work by the network in the following year</a:t>
          </a:r>
          <a:endParaRPr lang="en-US" sz="1600" kern="1200" dirty="0"/>
        </a:p>
      </dsp:txBody>
      <dsp:txXfrm>
        <a:off x="3057524" y="132817"/>
        <a:ext cx="4191813" cy="788949"/>
      </dsp:txXfrm>
    </dsp:sp>
    <dsp:sp modelId="{60FEEBA5-F6F0-4D41-A250-15A3A3268F15}">
      <dsp:nvSpPr>
        <dsp:cNvPr id="0" name=""/>
        <dsp:cNvSpPr/>
      </dsp:nvSpPr>
      <dsp:spPr>
        <a:xfrm>
          <a:off x="0" y="1325"/>
          <a:ext cx="3057524" cy="10519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Risk 1: Financial Sustainability – </a:t>
          </a:r>
          <a:br>
            <a:rPr lang="en-GB" sz="2000" kern="1200" dirty="0" smtClean="0"/>
          </a:br>
          <a:r>
            <a:rPr lang="en-GB" sz="2000" kern="1200" dirty="0" smtClean="0">
              <a:solidFill>
                <a:schemeClr val="accent2">
                  <a:lumMod val="60000"/>
                  <a:lumOff val="40000"/>
                </a:schemeClr>
              </a:solidFill>
            </a:rPr>
            <a:t>No joint-action funding</a:t>
          </a:r>
          <a:endParaRPr lang="en-US" sz="2000" kern="1200" dirty="0">
            <a:solidFill>
              <a:schemeClr val="accent2">
                <a:lumMod val="60000"/>
                <a:lumOff val="40000"/>
              </a:schemeClr>
            </a:solidFill>
          </a:endParaRPr>
        </a:p>
      </dsp:txBody>
      <dsp:txXfrm>
        <a:off x="51351" y="52676"/>
        <a:ext cx="2954822" cy="949230"/>
      </dsp:txXfrm>
    </dsp:sp>
    <dsp:sp modelId="{09A005EF-3E3F-412D-87B3-7AC0FE7116A0}">
      <dsp:nvSpPr>
        <dsp:cNvPr id="0" name=""/>
        <dsp:cNvSpPr/>
      </dsp:nvSpPr>
      <dsp:spPr>
        <a:xfrm>
          <a:off x="3057524" y="1158452"/>
          <a:ext cx="4586287" cy="105193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Contacts and cooperation have been established with the relevant EC/public authorities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Alternative list of potential participants </a:t>
          </a:r>
          <a:endParaRPr lang="en-US" sz="1600" kern="1200" dirty="0"/>
        </a:p>
      </dsp:txBody>
      <dsp:txXfrm>
        <a:off x="3057524" y="1289944"/>
        <a:ext cx="4191813" cy="788949"/>
      </dsp:txXfrm>
    </dsp:sp>
    <dsp:sp modelId="{AA3B0B93-DB7A-43E0-9532-3624625E55AB}">
      <dsp:nvSpPr>
        <dsp:cNvPr id="0" name=""/>
        <dsp:cNvSpPr/>
      </dsp:nvSpPr>
      <dsp:spPr>
        <a:xfrm>
          <a:off x="0" y="1158452"/>
          <a:ext cx="3057524" cy="10519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Risk 2: Policy sustainability – </a:t>
          </a:r>
          <a:r>
            <a:rPr lang="en-GB" sz="2000" kern="1200" dirty="0" smtClean="0">
              <a:solidFill>
                <a:schemeClr val="accent2">
                  <a:lumMod val="60000"/>
                  <a:lumOff val="40000"/>
                </a:schemeClr>
              </a:solidFill>
            </a:rPr>
            <a:t>Lack of political will or capacities</a:t>
          </a:r>
          <a:endParaRPr lang="en-US" sz="2000" kern="1200" dirty="0">
            <a:solidFill>
              <a:schemeClr val="accent2">
                <a:lumMod val="60000"/>
                <a:lumOff val="40000"/>
              </a:schemeClr>
            </a:solidFill>
          </a:endParaRPr>
        </a:p>
      </dsp:txBody>
      <dsp:txXfrm>
        <a:off x="51351" y="1209803"/>
        <a:ext cx="2954822" cy="949230"/>
      </dsp:txXfrm>
    </dsp:sp>
    <dsp:sp modelId="{81921367-84EC-45BD-BB55-81704DDF95FC}">
      <dsp:nvSpPr>
        <dsp:cNvPr id="0" name=""/>
        <dsp:cNvSpPr/>
      </dsp:nvSpPr>
      <dsp:spPr>
        <a:xfrm>
          <a:off x="3057524" y="2315578"/>
          <a:ext cx="4586287" cy="105193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The monitoring reports should be further developed and the EU CS Guidelines targets brought to the same direction in order to avoid duplication of efforts</a:t>
          </a:r>
          <a:endParaRPr lang="en-US" sz="1600" kern="1200" dirty="0">
            <a:solidFill>
              <a:schemeClr val="accent2">
                <a:lumMod val="60000"/>
                <a:lumOff val="40000"/>
              </a:schemeClr>
            </a:solidFill>
          </a:endParaRPr>
        </a:p>
      </dsp:txBody>
      <dsp:txXfrm>
        <a:off x="3057524" y="2447070"/>
        <a:ext cx="4191813" cy="788949"/>
      </dsp:txXfrm>
    </dsp:sp>
    <dsp:sp modelId="{20CD3125-1011-40B5-9F05-D531E3D84703}">
      <dsp:nvSpPr>
        <dsp:cNvPr id="0" name=""/>
        <dsp:cNvSpPr/>
      </dsp:nvSpPr>
      <dsp:spPr>
        <a:xfrm>
          <a:off x="0" y="2315578"/>
          <a:ext cx="3057524" cy="10519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Risk 3: Development of parallel monitoring system – </a:t>
          </a:r>
          <a:r>
            <a:rPr lang="en-US" sz="2000" kern="1200" dirty="0" smtClean="0">
              <a:solidFill>
                <a:schemeClr val="accent2">
                  <a:lumMod val="60000"/>
                  <a:lumOff val="40000"/>
                </a:schemeClr>
              </a:solidFill>
            </a:rPr>
            <a:t>EU CS Guidelines </a:t>
          </a:r>
          <a:endParaRPr lang="en-US" sz="2000" kern="1200" dirty="0">
            <a:solidFill>
              <a:schemeClr val="accent2">
                <a:lumMod val="60000"/>
                <a:lumOff val="40000"/>
              </a:schemeClr>
            </a:solidFill>
          </a:endParaRPr>
        </a:p>
      </dsp:txBody>
      <dsp:txXfrm>
        <a:off x="51351" y="2366929"/>
        <a:ext cx="2954822" cy="949230"/>
      </dsp:txXfrm>
    </dsp:sp>
    <dsp:sp modelId="{B88FB4E9-00C6-4B62-B085-BDA2DF6C954A}">
      <dsp:nvSpPr>
        <dsp:cNvPr id="0" name=""/>
        <dsp:cNvSpPr/>
      </dsp:nvSpPr>
      <dsp:spPr>
        <a:xfrm>
          <a:off x="3057524" y="3472704"/>
          <a:ext cx="4586287" cy="105193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Viable partnership constructed between the members in the network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Long years of work dedicated for peace and stability in the region </a:t>
          </a:r>
          <a:endParaRPr lang="en-US" sz="1600" kern="1200" dirty="0"/>
        </a:p>
      </dsp:txBody>
      <dsp:txXfrm>
        <a:off x="3057524" y="3604196"/>
        <a:ext cx="4191813" cy="788949"/>
      </dsp:txXfrm>
    </dsp:sp>
    <dsp:sp modelId="{AFB68386-E855-4115-93A2-65CAA4BDA74B}">
      <dsp:nvSpPr>
        <dsp:cNvPr id="0" name=""/>
        <dsp:cNvSpPr/>
      </dsp:nvSpPr>
      <dsp:spPr>
        <a:xfrm>
          <a:off x="0" y="3472704"/>
          <a:ext cx="3057524" cy="10519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Risk 3: Unstable </a:t>
          </a:r>
          <a:r>
            <a:rPr lang="en-US" sz="2000" kern="1200" dirty="0" smtClean="0"/>
            <a:t>political and social environment</a:t>
          </a:r>
          <a:endParaRPr lang="en-US" sz="2000" kern="1200" dirty="0"/>
        </a:p>
      </dsp:txBody>
      <dsp:txXfrm>
        <a:off x="51351" y="3524055"/>
        <a:ext cx="2954822" cy="9492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2C1090-5DF3-446C-8276-DD1A2EA83E6F}" type="datetimeFigureOut">
              <a:rPr lang="en-US" smtClean="0"/>
              <a:t>1/20/2016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E7B1E6-5FC6-4AC7-8140-CC6EF6C5B9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67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E7B1E6-5FC6-4AC7-8140-CC6EF6C5B9A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604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7139136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mk-M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1720" y="3861048"/>
            <a:ext cx="613102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4961F-4435-4841-A1C8-2D8F1BAB2662}" type="datetimeFigureOut">
              <a:rPr lang="mk-MK" smtClean="0"/>
              <a:pPr/>
              <a:t>20.1.2016</a:t>
            </a:fld>
            <a:endParaRPr lang="mk-M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58625-1B9E-4197-B027-5010FBD33D56}" type="slidenum">
              <a:rPr lang="mk-MK" smtClean="0"/>
              <a:pPr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1067012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mk-M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4961F-4435-4841-A1C8-2D8F1BAB2662}" type="datetimeFigureOut">
              <a:rPr lang="mk-MK" smtClean="0"/>
              <a:pPr/>
              <a:t>20.1.2016</a:t>
            </a:fld>
            <a:endParaRPr lang="mk-M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58625-1B9E-4197-B027-5010FBD33D56}" type="slidenum">
              <a:rPr lang="mk-MK" smtClean="0"/>
              <a:pPr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1882671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mk-M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4961F-4435-4841-A1C8-2D8F1BAB2662}" type="datetimeFigureOut">
              <a:rPr lang="mk-MK" smtClean="0"/>
              <a:pPr/>
              <a:t>20.1.2016</a:t>
            </a:fld>
            <a:endParaRPr lang="mk-M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58625-1B9E-4197-B027-5010FBD33D56}" type="slidenum">
              <a:rPr lang="mk-MK" smtClean="0"/>
              <a:pPr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3925645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mk-M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4961F-4435-4841-A1C8-2D8F1BAB2662}" type="datetimeFigureOut">
              <a:rPr lang="mk-MK" smtClean="0"/>
              <a:pPr/>
              <a:t>20.1.2016</a:t>
            </a:fld>
            <a:endParaRPr lang="mk-M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58625-1B9E-4197-B027-5010FBD33D56}" type="slidenum">
              <a:rPr lang="mk-MK" smtClean="0"/>
              <a:pPr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24442080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4353123"/>
            <a:ext cx="741784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mk-M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5656" y="2852936"/>
            <a:ext cx="741784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4961F-4435-4841-A1C8-2D8F1BAB2662}" type="datetimeFigureOut">
              <a:rPr lang="mk-MK" smtClean="0"/>
              <a:pPr/>
              <a:t>20.1.2016</a:t>
            </a:fld>
            <a:endParaRPr lang="mk-M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58625-1B9E-4197-B027-5010FBD33D56}" type="slidenum">
              <a:rPr lang="mk-MK" smtClean="0"/>
              <a:pPr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1956589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mk-M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26096" y="1600199"/>
            <a:ext cx="359620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mk-M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592" y="1600200"/>
            <a:ext cx="359620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mk-MK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4961F-4435-4841-A1C8-2D8F1BAB2662}" type="datetimeFigureOut">
              <a:rPr lang="mk-MK" smtClean="0"/>
              <a:pPr/>
              <a:t>20.1.2016</a:t>
            </a:fld>
            <a:endParaRPr lang="mk-M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58625-1B9E-4197-B027-5010FBD33D56}" type="slidenum">
              <a:rPr lang="mk-MK" smtClean="0"/>
              <a:pPr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485564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mk-M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5302" y="1616704"/>
            <a:ext cx="359779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25302" y="2256466"/>
            <a:ext cx="359779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mk-MK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244" y="1616704"/>
            <a:ext cx="359920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244" y="2256466"/>
            <a:ext cx="359920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mk-MK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4961F-4435-4841-A1C8-2D8F1BAB2662}" type="datetimeFigureOut">
              <a:rPr lang="mk-MK" smtClean="0"/>
              <a:pPr/>
              <a:t>20.1.2016</a:t>
            </a:fld>
            <a:endParaRPr lang="mk-M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58625-1B9E-4197-B027-5010FBD33D56}" type="slidenum">
              <a:rPr lang="mk-MK" smtClean="0"/>
              <a:pPr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1699215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mk-M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4961F-4435-4841-A1C8-2D8F1BAB2662}" type="datetimeFigureOut">
              <a:rPr lang="mk-MK" smtClean="0"/>
              <a:pPr/>
              <a:t>20.1.2016</a:t>
            </a:fld>
            <a:endParaRPr lang="mk-M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58625-1B9E-4197-B027-5010FBD33D56}" type="slidenum">
              <a:rPr lang="mk-MK" smtClean="0"/>
              <a:pPr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351939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4961F-4435-4841-A1C8-2D8F1BAB2662}" type="datetimeFigureOut">
              <a:rPr lang="mk-MK" smtClean="0"/>
              <a:pPr/>
              <a:t>20.1.2016</a:t>
            </a:fld>
            <a:endParaRPr lang="mk-M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58625-1B9E-4197-B027-5010FBD33D56}" type="slidenum">
              <a:rPr lang="mk-MK" smtClean="0"/>
              <a:pPr/>
              <a:t>‹#›</a:t>
            </a:fld>
            <a:endParaRPr lang="mk-MK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187624" y="1916832"/>
            <a:ext cx="6984776" cy="1656184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mk-MK" dirty="0"/>
          </a:p>
        </p:txBody>
      </p:sp>
    </p:spTree>
    <p:extLst>
      <p:ext uri="{BB962C8B-B14F-4D97-AF65-F5344CB8AC3E}">
        <p14:creationId xmlns:p14="http://schemas.microsoft.com/office/powerpoint/2010/main" val="3184693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mk-M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k-M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4961F-4435-4841-A1C8-2D8F1BAB2662}" type="datetimeFigureOut">
              <a:rPr lang="mk-MK" smtClean="0"/>
              <a:pPr/>
              <a:t>20.1.2016</a:t>
            </a:fld>
            <a:endParaRPr lang="mk-M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58625-1B9E-4197-B027-5010FBD33D56}" type="slidenum">
              <a:rPr lang="mk-MK" smtClean="0"/>
              <a:pPr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751112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mk-M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mk-M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4961F-4435-4841-A1C8-2D8F1BAB2662}" type="datetimeFigureOut">
              <a:rPr lang="mk-MK" smtClean="0"/>
              <a:pPr/>
              <a:t>20.1.2016</a:t>
            </a:fld>
            <a:endParaRPr lang="mk-M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58625-1B9E-4197-B027-5010FBD33D56}" type="slidenum">
              <a:rPr lang="mk-MK" smtClean="0"/>
              <a:pPr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3882038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mk-MK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608" y="1600200"/>
            <a:ext cx="764319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mk-M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4961F-4435-4841-A1C8-2D8F1BAB2662}" type="datetimeFigureOut">
              <a:rPr lang="mk-MK" smtClean="0"/>
              <a:pPr/>
              <a:t>20.1.2016</a:t>
            </a:fld>
            <a:endParaRPr lang="mk-M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mk-M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58625-1B9E-4197-B027-5010FBD33D56}" type="slidenum">
              <a:rPr lang="mk-MK" smtClean="0"/>
              <a:pPr/>
              <a:t>‹#›</a:t>
            </a:fld>
            <a:endParaRPr lang="mk-MK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274638"/>
            <a:ext cx="1728192" cy="104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24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mk-M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5" Type="http://schemas.openxmlformats.org/officeDocument/2006/relationships/image" Target="../media/image15.jpeg"/><Relationship Id="rId10" Type="http://schemas.openxmlformats.org/officeDocument/2006/relationships/image" Target="../media/image10.jp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1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7714" y="44624"/>
            <a:ext cx="7139136" cy="469875"/>
          </a:xfrm>
        </p:spPr>
        <p:txBody>
          <a:bodyPr>
            <a:normAutofit/>
          </a:bodyPr>
          <a:lstStyle/>
          <a:p>
            <a:pPr algn="r"/>
            <a:r>
              <a:rPr lang="en-US" sz="2000" dirty="0" smtClean="0"/>
              <a:t>FPA #</a:t>
            </a:r>
            <a:r>
              <a:rPr lang="en-GB" sz="2000" dirty="0" smtClean="0"/>
              <a:t>351412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0588" y="3584024"/>
            <a:ext cx="6131024" cy="1752600"/>
          </a:xfrm>
        </p:spPr>
        <p:txBody>
          <a:bodyPr/>
          <a:lstStyle/>
          <a:p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Balkan Civil Society Development Network (BCSDN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468932" y="1135753"/>
            <a:ext cx="7139136" cy="20520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cap="small" dirty="0" smtClean="0"/>
              <a:t>Sustainability of the</a:t>
            </a:r>
            <a:br>
              <a:rPr lang="en-GB" sz="4000" cap="small" dirty="0" smtClean="0"/>
            </a:br>
            <a:r>
              <a:rPr lang="en-GB" sz="4000" cap="small" dirty="0" smtClean="0"/>
              <a:t>Balkan Civil Society Acquis –</a:t>
            </a:r>
          </a:p>
          <a:p>
            <a:r>
              <a:rPr lang="en-GB" sz="4000" cap="small" dirty="0" smtClean="0"/>
              <a:t> </a:t>
            </a:r>
            <a:r>
              <a:rPr lang="en-GB" sz="2800" cap="small" dirty="0" smtClean="0"/>
              <a:t>Strengthening the Potential and Capacities of CSOs for lobbying and advocacy</a:t>
            </a:r>
            <a:endParaRPr lang="en-US" sz="2800" cap="small" dirty="0"/>
          </a:p>
        </p:txBody>
      </p:sp>
      <p:sp>
        <p:nvSpPr>
          <p:cNvPr id="20" name="Rectangle 19"/>
          <p:cNvSpPr/>
          <p:nvPr/>
        </p:nvSpPr>
        <p:spPr>
          <a:xfrm>
            <a:off x="827584" y="5336624"/>
            <a:ext cx="8316416" cy="1521376"/>
          </a:xfrm>
          <a:prstGeom prst="rect">
            <a:avLst/>
          </a:prstGeom>
          <a:solidFill>
            <a:srgbClr val="EF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162578" y="5507068"/>
            <a:ext cx="7873918" cy="11804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9" r="12210"/>
          <a:stretch/>
        </p:blipFill>
        <p:spPr>
          <a:xfrm>
            <a:off x="1270082" y="5547423"/>
            <a:ext cx="623358" cy="5105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0795" r="1293" b="32000"/>
          <a:stretch/>
        </p:blipFill>
        <p:spPr>
          <a:xfrm>
            <a:off x="6119406" y="6192364"/>
            <a:ext cx="1836970" cy="42862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8" t="22744" r="12874" b="24919"/>
          <a:stretch/>
        </p:blipFill>
        <p:spPr>
          <a:xfrm>
            <a:off x="1975879" y="5577934"/>
            <a:ext cx="1127075" cy="48303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3" t="13659" r="4998" b="12197"/>
          <a:stretch/>
        </p:blipFill>
        <p:spPr>
          <a:xfrm>
            <a:off x="3185393" y="5585273"/>
            <a:ext cx="865939" cy="44609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9" t="26381" r="7922" b="30004"/>
          <a:stretch/>
        </p:blipFill>
        <p:spPr>
          <a:xfrm>
            <a:off x="4133772" y="5598420"/>
            <a:ext cx="1390331" cy="44849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55" t="-151" r="18947" b="-1"/>
          <a:stretch/>
        </p:blipFill>
        <p:spPr>
          <a:xfrm>
            <a:off x="5635420" y="5551583"/>
            <a:ext cx="536606" cy="53573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0" b="8922"/>
          <a:stretch/>
        </p:blipFill>
        <p:spPr>
          <a:xfrm>
            <a:off x="6266508" y="5598306"/>
            <a:ext cx="919701" cy="4718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5" r="13995"/>
          <a:stretch/>
        </p:blipFill>
        <p:spPr>
          <a:xfrm>
            <a:off x="7280691" y="5507069"/>
            <a:ext cx="683223" cy="60249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04" r="-92" b="25272"/>
          <a:stretch/>
        </p:blipFill>
        <p:spPr>
          <a:xfrm>
            <a:off x="1310857" y="6218804"/>
            <a:ext cx="1551548" cy="46875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2" t="19845" r="3868" b="23457"/>
          <a:stretch/>
        </p:blipFill>
        <p:spPr>
          <a:xfrm>
            <a:off x="4831914" y="6206445"/>
            <a:ext cx="1216404" cy="46509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979" y="6253471"/>
            <a:ext cx="1850848" cy="37104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571" y="5525978"/>
            <a:ext cx="850950" cy="5673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57" y="6253471"/>
            <a:ext cx="864131" cy="330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95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small" dirty="0"/>
              <a:t>Early FPA Outcomes</a:t>
            </a:r>
            <a:endParaRPr lang="en-US" cap="sm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628800"/>
            <a:ext cx="7643192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Mechanisms for </a:t>
            </a:r>
            <a:r>
              <a:rPr lang="en-US" b="1" dirty="0"/>
              <a:t>monitoring environment for CSDev </a:t>
            </a:r>
            <a:r>
              <a:rPr lang="en-US" dirty="0"/>
              <a:t>applied (Monitoring Matrix reports)</a:t>
            </a:r>
          </a:p>
          <a:p>
            <a:r>
              <a:rPr lang="en-US" dirty="0"/>
              <a:t>Successful </a:t>
            </a:r>
            <a:r>
              <a:rPr lang="en-US" b="1" dirty="0"/>
              <a:t>advocacy initiatives </a:t>
            </a:r>
            <a:r>
              <a:rPr lang="en-US" dirty="0"/>
              <a:t>on local level</a:t>
            </a:r>
          </a:p>
          <a:p>
            <a:r>
              <a:rPr lang="en-US" dirty="0"/>
              <a:t>Monitoring and advocacy initiatives integrated in </a:t>
            </a:r>
            <a:r>
              <a:rPr lang="en-US" b="1" dirty="0"/>
              <a:t>EU Progress Reports </a:t>
            </a:r>
          </a:p>
          <a:p>
            <a:r>
              <a:rPr lang="en-US" dirty="0"/>
              <a:t>First baseline study for the </a:t>
            </a:r>
            <a:r>
              <a:rPr lang="en-US" b="1" dirty="0"/>
              <a:t>Economic Value of CSOs</a:t>
            </a:r>
          </a:p>
          <a:p>
            <a:pPr lvl="0"/>
            <a:r>
              <a:rPr lang="en-US" dirty="0"/>
              <a:t>Strategies for action developed by local CSOs through the </a:t>
            </a:r>
            <a:r>
              <a:rPr lang="en-US" b="1" dirty="0"/>
              <a:t>Balkan Public Policy Fund</a:t>
            </a:r>
          </a:p>
          <a:p>
            <a:r>
              <a:rPr lang="en-US" b="1" dirty="0"/>
              <a:t>Donors</a:t>
            </a:r>
            <a:r>
              <a:rPr lang="en-US" dirty="0"/>
              <a:t> on national and regional level coordinate and collaborate with CSOs</a:t>
            </a:r>
          </a:p>
          <a:p>
            <a:r>
              <a:rPr lang="en-US" dirty="0"/>
              <a:t>A regional</a:t>
            </a:r>
            <a:r>
              <a:rPr lang="en-US" b="1" dirty="0"/>
              <a:t> network strengthened </a:t>
            </a:r>
            <a:r>
              <a:rPr lang="en-US" dirty="0"/>
              <a:t>and able to present strategic </a:t>
            </a:r>
            <a:r>
              <a:rPr lang="en-US" dirty="0" smtClean="0"/>
              <a:t>programs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77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188640"/>
            <a:ext cx="6923112" cy="1143000"/>
          </a:xfrm>
        </p:spPr>
        <p:txBody>
          <a:bodyPr>
            <a:noAutofit/>
          </a:bodyPr>
          <a:lstStyle/>
          <a:p>
            <a:r>
              <a:rPr lang="en-US" sz="4000" cap="small" dirty="0" smtClean="0"/>
              <a:t>Sustainability of the Outcomes</a:t>
            </a:r>
            <a:endParaRPr lang="en-US" sz="4000" cap="small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4543773"/>
              </p:ext>
            </p:extLst>
          </p:nvPr>
        </p:nvGraphicFramePr>
        <p:xfrm>
          <a:off x="1259632" y="1268760"/>
          <a:ext cx="764381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2051720" y="6304458"/>
            <a:ext cx="5904656" cy="36490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Pre-conditions for achieving and maintaining sustainability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095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3344" y="274638"/>
            <a:ext cx="6923112" cy="1143000"/>
          </a:xfrm>
        </p:spPr>
        <p:txBody>
          <a:bodyPr>
            <a:normAutofit/>
          </a:bodyPr>
          <a:lstStyle/>
          <a:p>
            <a:r>
              <a:rPr lang="en-GB" sz="4000" cap="small" dirty="0" smtClean="0"/>
              <a:t>Risks and Mitigation Strategy</a:t>
            </a:r>
            <a:endParaRPr lang="en-US" sz="4000" cap="small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9597552"/>
              </p:ext>
            </p:extLst>
          </p:nvPr>
        </p:nvGraphicFramePr>
        <p:xfrm>
          <a:off x="1259632" y="1600200"/>
          <a:ext cx="76438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5456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332656"/>
            <a:ext cx="6923112" cy="1143000"/>
          </a:xfrm>
        </p:spPr>
        <p:txBody>
          <a:bodyPr>
            <a:normAutofit fontScale="90000"/>
          </a:bodyPr>
          <a:lstStyle/>
          <a:p>
            <a:r>
              <a:rPr lang="en-US" cap="small" dirty="0" smtClean="0"/>
              <a:t>Other Possible Sources </a:t>
            </a:r>
            <a:br>
              <a:rPr lang="en-US" cap="small" dirty="0" smtClean="0"/>
            </a:br>
            <a:r>
              <a:rPr lang="en-US" cap="small" dirty="0" smtClean="0"/>
              <a:t>of Funding</a:t>
            </a:r>
            <a:endParaRPr lang="en-US" cap="sm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927373"/>
            <a:ext cx="7643192" cy="4525963"/>
          </a:xfrm>
        </p:spPr>
        <p:txBody>
          <a:bodyPr>
            <a:normAutofit/>
          </a:bodyPr>
          <a:lstStyle/>
          <a:p>
            <a:r>
              <a:rPr lang="en-US" sz="2400" dirty="0"/>
              <a:t>At present, no concrete source of funding for a </a:t>
            </a:r>
            <a:r>
              <a:rPr lang="en-US" sz="2400" b="1" dirty="0"/>
              <a:t>joint/concerted</a:t>
            </a:r>
            <a:r>
              <a:rPr lang="en-US" sz="2400" dirty="0"/>
              <a:t> monitoring and advocacy action has been identified except for the </a:t>
            </a:r>
            <a:r>
              <a:rPr lang="en-US" sz="2400" b="1" dirty="0"/>
              <a:t>internal sources </a:t>
            </a:r>
            <a:r>
              <a:rPr lang="en-US" sz="2400" dirty="0"/>
              <a:t>of the members’ organizations used for individual components and project’ outputs</a:t>
            </a:r>
          </a:p>
          <a:p>
            <a:r>
              <a:rPr lang="en-US" sz="2400" dirty="0"/>
              <a:t>EU funding on national level  for EE monitoring is important for the credibility of the project, for </a:t>
            </a:r>
            <a:r>
              <a:rPr lang="en-US" sz="2400" b="1" dirty="0"/>
              <a:t>attraction of other support</a:t>
            </a:r>
            <a:r>
              <a:rPr lang="en-US" sz="2400" dirty="0"/>
              <a:t>, and for the responsiveness from the authorities and decision-makers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46054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</TotalTime>
  <Words>428</Words>
  <Application>Microsoft Office PowerPoint</Application>
  <PresentationFormat>On-screen Show (4:3)</PresentationFormat>
  <Paragraphs>46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FPA #351412</vt:lpstr>
      <vt:lpstr>Early FPA Outcomes</vt:lpstr>
      <vt:lpstr>Sustainability of the Outcomes</vt:lpstr>
      <vt:lpstr>Risks and Mitigation Strategy</vt:lpstr>
      <vt:lpstr>Other Possible Sources  of Funding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Intel</dc:creator>
  <cp:lastModifiedBy>anja</cp:lastModifiedBy>
  <cp:revision>21</cp:revision>
  <dcterms:created xsi:type="dcterms:W3CDTF">2013-10-16T12:34:12Z</dcterms:created>
  <dcterms:modified xsi:type="dcterms:W3CDTF">2016-01-20T12:14:19Z</dcterms:modified>
</cp:coreProperties>
</file>